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257" r:id="rId3"/>
    <p:sldId id="309" r:id="rId4"/>
    <p:sldId id="258" r:id="rId5"/>
    <p:sldId id="259" r:id="rId6"/>
    <p:sldId id="260" r:id="rId7"/>
    <p:sldId id="310" r:id="rId8"/>
    <p:sldId id="311" r:id="rId9"/>
    <p:sldId id="312"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08"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3" r:id="rId53"/>
    <p:sldId id="304" r:id="rId54"/>
    <p:sldId id="305" r:id="rId55"/>
    <p:sldId id="306" r:id="rId56"/>
    <p:sldId id="30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lood" initials="SB" lastIdx="3" clrIdx="0">
    <p:extLst>
      <p:ext uri="{19B8F6BF-5375-455C-9EA6-DF929625EA0E}">
        <p15:presenceInfo xmlns:p15="http://schemas.microsoft.com/office/powerpoint/2012/main" userId="S-1-5-21-199862859-2618708852-1484763029-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1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27T15:29:26.513" idx="2">
    <p:pos x="10" y="10"/>
    <p:text>This was listed a 3 slides...not sure what else needs to be said.  Just let me know and I'll add it.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27T15:26:29.172" idx="1">
    <p:pos x="5083" y="1397"/>
    <p:text>I know Steve said to combine Age 0-9.  But, I don't have this graph as an option in my version of Excel.  I will need Fr. Jeff to rework the graph.</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1-27T15:33:09.932" idx="3">
    <p:pos x="522" y="1560"/>
    <p:text>I combined this with slide 10</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798C3-689B-478D-9CA6-F2FF179DCE8D}"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505D8721-680D-4F3C-91EA-AF2FC8B1ED02}">
      <dgm:prSet phldrT="[Text]"/>
      <dgm:spPr/>
      <dgm:t>
        <a:bodyPr/>
        <a:lstStyle/>
        <a:p>
          <a:r>
            <a:rPr lang="en-US" dirty="0"/>
            <a:t>Three Phased Process</a:t>
          </a:r>
        </a:p>
      </dgm:t>
    </dgm:pt>
    <dgm:pt modelId="{EA233BA7-C26C-4D68-826B-6F87A0E9073D}" type="parTrans" cxnId="{7F7BD369-3C6B-4BDC-9690-3329056CF22F}">
      <dgm:prSet/>
      <dgm:spPr/>
      <dgm:t>
        <a:bodyPr/>
        <a:lstStyle/>
        <a:p>
          <a:endParaRPr lang="en-US"/>
        </a:p>
      </dgm:t>
    </dgm:pt>
    <dgm:pt modelId="{F3BC6A4B-7BBA-4328-865A-1858BFCF5529}" type="sibTrans" cxnId="{7F7BD369-3C6B-4BDC-9690-3329056CF22F}">
      <dgm:prSet/>
      <dgm:spPr/>
      <dgm:t>
        <a:bodyPr/>
        <a:lstStyle/>
        <a:p>
          <a:endParaRPr lang="en-US"/>
        </a:p>
      </dgm:t>
    </dgm:pt>
    <dgm:pt modelId="{0A5CDFC0-E7EA-440E-A2BD-105C43E4C666}">
      <dgm:prSet phldrT="[Text]"/>
      <dgm:spPr/>
      <dgm:t>
        <a:bodyPr/>
        <a:lstStyle/>
        <a:p>
          <a:r>
            <a:rPr lang="en-US" dirty="0"/>
            <a:t>Facilitator</a:t>
          </a:r>
        </a:p>
      </dgm:t>
    </dgm:pt>
    <dgm:pt modelId="{7A7AF827-B2AF-45EA-8390-D76DFF8A8BAF}" type="parTrans" cxnId="{B2201849-92C2-4A9F-ABBD-0AF4D595590D}">
      <dgm:prSet/>
      <dgm:spPr/>
      <dgm:t>
        <a:bodyPr/>
        <a:lstStyle/>
        <a:p>
          <a:endParaRPr lang="en-US"/>
        </a:p>
      </dgm:t>
    </dgm:pt>
    <dgm:pt modelId="{BD4287F0-0DFB-4749-9A59-BDEA1352DFD6}" type="sibTrans" cxnId="{B2201849-92C2-4A9F-ABBD-0AF4D595590D}">
      <dgm:prSet/>
      <dgm:spPr/>
      <dgm:t>
        <a:bodyPr/>
        <a:lstStyle/>
        <a:p>
          <a:endParaRPr lang="en-US"/>
        </a:p>
      </dgm:t>
    </dgm:pt>
    <dgm:pt modelId="{29AA4627-1C8D-435B-ABD0-14893CCE65D6}">
      <dgm:prSet phldrT="[Text]"/>
      <dgm:spPr/>
      <dgm:t>
        <a:bodyPr/>
        <a:lstStyle/>
        <a:p>
          <a:r>
            <a:rPr lang="en-US" dirty="0"/>
            <a:t>Parish Plan</a:t>
          </a:r>
        </a:p>
      </dgm:t>
    </dgm:pt>
    <dgm:pt modelId="{72D8A68E-2B84-4022-AF0B-AA90A61E9E94}" type="parTrans" cxnId="{A4022EBF-DBA5-4E7A-B309-69BC18261A53}">
      <dgm:prSet/>
      <dgm:spPr/>
      <dgm:t>
        <a:bodyPr/>
        <a:lstStyle/>
        <a:p>
          <a:endParaRPr lang="en-US"/>
        </a:p>
      </dgm:t>
    </dgm:pt>
    <dgm:pt modelId="{398289BB-3FAC-420B-B1E2-5681ACC8CB65}" type="sibTrans" cxnId="{A4022EBF-DBA5-4E7A-B309-69BC18261A53}">
      <dgm:prSet/>
      <dgm:spPr/>
      <dgm:t>
        <a:bodyPr/>
        <a:lstStyle/>
        <a:p>
          <a:endParaRPr lang="en-US"/>
        </a:p>
      </dgm:t>
    </dgm:pt>
    <dgm:pt modelId="{F8C18BEC-253B-40A4-998B-160ED0AB8311}">
      <dgm:prSet phldrT="[Text]"/>
      <dgm:spPr/>
      <dgm:t>
        <a:bodyPr/>
        <a:lstStyle/>
        <a:p>
          <a:r>
            <a:rPr lang="en-US" dirty="0"/>
            <a:t>Task Force</a:t>
          </a:r>
        </a:p>
      </dgm:t>
    </dgm:pt>
    <dgm:pt modelId="{8EC76DD2-0A5E-4555-854F-2D3113947855}" type="parTrans" cxnId="{008D4DF1-5371-4A58-92EB-DB86680BF900}">
      <dgm:prSet/>
      <dgm:spPr/>
      <dgm:t>
        <a:bodyPr/>
        <a:lstStyle/>
        <a:p>
          <a:endParaRPr lang="en-US"/>
        </a:p>
      </dgm:t>
    </dgm:pt>
    <dgm:pt modelId="{E464A791-0F88-4ADD-B679-E5654C90853F}" type="sibTrans" cxnId="{008D4DF1-5371-4A58-92EB-DB86680BF900}">
      <dgm:prSet/>
      <dgm:spPr/>
      <dgm:t>
        <a:bodyPr/>
        <a:lstStyle/>
        <a:p>
          <a:endParaRPr lang="en-US"/>
        </a:p>
      </dgm:t>
    </dgm:pt>
    <dgm:pt modelId="{CE79908D-6EB5-4CFC-8391-F9D34BB3B561}" type="pres">
      <dgm:prSet presAssocID="{B90798C3-689B-478D-9CA6-F2FF179DCE8D}" presName="compositeShape" presStyleCnt="0">
        <dgm:presLayoutVars>
          <dgm:chMax val="9"/>
          <dgm:dir/>
          <dgm:resizeHandles val="exact"/>
        </dgm:presLayoutVars>
      </dgm:prSet>
      <dgm:spPr/>
    </dgm:pt>
    <dgm:pt modelId="{60120575-B08F-49D8-B604-06E04D04780C}" type="pres">
      <dgm:prSet presAssocID="{B90798C3-689B-478D-9CA6-F2FF179DCE8D}" presName="triangle1" presStyleLbl="node1" presStyleIdx="0" presStyleCnt="4">
        <dgm:presLayoutVars>
          <dgm:bulletEnabled val="1"/>
        </dgm:presLayoutVars>
      </dgm:prSet>
      <dgm:spPr/>
    </dgm:pt>
    <dgm:pt modelId="{905463BB-31F6-40C2-AB8D-26E193999D83}" type="pres">
      <dgm:prSet presAssocID="{B90798C3-689B-478D-9CA6-F2FF179DCE8D}" presName="triangle2" presStyleLbl="node1" presStyleIdx="1" presStyleCnt="4">
        <dgm:presLayoutVars>
          <dgm:bulletEnabled val="1"/>
        </dgm:presLayoutVars>
      </dgm:prSet>
      <dgm:spPr/>
    </dgm:pt>
    <dgm:pt modelId="{806D487D-2B5A-4F6A-BD3A-6E1C80BC385C}" type="pres">
      <dgm:prSet presAssocID="{B90798C3-689B-478D-9CA6-F2FF179DCE8D}" presName="triangle3" presStyleLbl="node1" presStyleIdx="2" presStyleCnt="4">
        <dgm:presLayoutVars>
          <dgm:bulletEnabled val="1"/>
        </dgm:presLayoutVars>
      </dgm:prSet>
      <dgm:spPr/>
    </dgm:pt>
    <dgm:pt modelId="{2AD80E6A-C5E7-487B-8E57-65E51C943249}" type="pres">
      <dgm:prSet presAssocID="{B90798C3-689B-478D-9CA6-F2FF179DCE8D}" presName="triangle4" presStyleLbl="node1" presStyleIdx="3" presStyleCnt="4" custLinFactNeighborX="-441" custLinFactNeighborY="1103">
        <dgm:presLayoutVars>
          <dgm:bulletEnabled val="1"/>
        </dgm:presLayoutVars>
      </dgm:prSet>
      <dgm:spPr/>
    </dgm:pt>
  </dgm:ptLst>
  <dgm:cxnLst>
    <dgm:cxn modelId="{65B15200-9FB6-49A8-B210-A7D010646426}" type="presOf" srcId="{B90798C3-689B-478D-9CA6-F2FF179DCE8D}" destId="{CE79908D-6EB5-4CFC-8391-F9D34BB3B561}" srcOrd="0" destOrd="0" presId="urn:microsoft.com/office/officeart/2005/8/layout/pyramid4"/>
    <dgm:cxn modelId="{A2C3BD3F-2FC0-46CD-AB7C-BF809DC04538}" type="presOf" srcId="{29AA4627-1C8D-435B-ABD0-14893CCE65D6}" destId="{806D487D-2B5A-4F6A-BD3A-6E1C80BC385C}" srcOrd="0" destOrd="0" presId="urn:microsoft.com/office/officeart/2005/8/layout/pyramid4"/>
    <dgm:cxn modelId="{B2201849-92C2-4A9F-ABBD-0AF4D595590D}" srcId="{B90798C3-689B-478D-9CA6-F2FF179DCE8D}" destId="{0A5CDFC0-E7EA-440E-A2BD-105C43E4C666}" srcOrd="1" destOrd="0" parTransId="{7A7AF827-B2AF-45EA-8390-D76DFF8A8BAF}" sibTransId="{BD4287F0-0DFB-4749-9A59-BDEA1352DFD6}"/>
    <dgm:cxn modelId="{7F7BD369-3C6B-4BDC-9690-3329056CF22F}" srcId="{B90798C3-689B-478D-9CA6-F2FF179DCE8D}" destId="{505D8721-680D-4F3C-91EA-AF2FC8B1ED02}" srcOrd="0" destOrd="0" parTransId="{EA233BA7-C26C-4D68-826B-6F87A0E9073D}" sibTransId="{F3BC6A4B-7BBA-4328-865A-1858BFCF5529}"/>
    <dgm:cxn modelId="{A4022EBF-DBA5-4E7A-B309-69BC18261A53}" srcId="{B90798C3-689B-478D-9CA6-F2FF179DCE8D}" destId="{29AA4627-1C8D-435B-ABD0-14893CCE65D6}" srcOrd="2" destOrd="0" parTransId="{72D8A68E-2B84-4022-AF0B-AA90A61E9E94}" sibTransId="{398289BB-3FAC-420B-B1E2-5681ACC8CB65}"/>
    <dgm:cxn modelId="{357C60D0-F874-42C0-A24F-A2D27913257B}" type="presOf" srcId="{F8C18BEC-253B-40A4-998B-160ED0AB8311}" destId="{2AD80E6A-C5E7-487B-8E57-65E51C943249}" srcOrd="0" destOrd="0" presId="urn:microsoft.com/office/officeart/2005/8/layout/pyramid4"/>
    <dgm:cxn modelId="{BBEA89D0-4179-4017-B609-5A875CF096F0}" type="presOf" srcId="{0A5CDFC0-E7EA-440E-A2BD-105C43E4C666}" destId="{905463BB-31F6-40C2-AB8D-26E193999D83}" srcOrd="0" destOrd="0" presId="urn:microsoft.com/office/officeart/2005/8/layout/pyramid4"/>
    <dgm:cxn modelId="{191F1BDF-009B-4720-9CAA-8D581DDB4F91}" type="presOf" srcId="{505D8721-680D-4F3C-91EA-AF2FC8B1ED02}" destId="{60120575-B08F-49D8-B604-06E04D04780C}" srcOrd="0" destOrd="0" presId="urn:microsoft.com/office/officeart/2005/8/layout/pyramid4"/>
    <dgm:cxn modelId="{008D4DF1-5371-4A58-92EB-DB86680BF900}" srcId="{B90798C3-689B-478D-9CA6-F2FF179DCE8D}" destId="{F8C18BEC-253B-40A4-998B-160ED0AB8311}" srcOrd="3" destOrd="0" parTransId="{8EC76DD2-0A5E-4555-854F-2D3113947855}" sibTransId="{E464A791-0F88-4ADD-B679-E5654C90853F}"/>
    <dgm:cxn modelId="{9F297976-5380-450B-8779-AAF29018B5AA}" type="presParOf" srcId="{CE79908D-6EB5-4CFC-8391-F9D34BB3B561}" destId="{60120575-B08F-49D8-B604-06E04D04780C}" srcOrd="0" destOrd="0" presId="urn:microsoft.com/office/officeart/2005/8/layout/pyramid4"/>
    <dgm:cxn modelId="{40E0244F-9343-4730-8B1B-286DED8C72A3}" type="presParOf" srcId="{CE79908D-6EB5-4CFC-8391-F9D34BB3B561}" destId="{905463BB-31F6-40C2-AB8D-26E193999D83}" srcOrd="1" destOrd="0" presId="urn:microsoft.com/office/officeart/2005/8/layout/pyramid4"/>
    <dgm:cxn modelId="{DC1610E4-5BAB-4B52-9171-F927AC51904B}" type="presParOf" srcId="{CE79908D-6EB5-4CFC-8391-F9D34BB3B561}" destId="{806D487D-2B5A-4F6A-BD3A-6E1C80BC385C}" srcOrd="2" destOrd="0" presId="urn:microsoft.com/office/officeart/2005/8/layout/pyramid4"/>
    <dgm:cxn modelId="{845FB803-5D71-49FA-9671-0185BEAC22CE}" type="presParOf" srcId="{CE79908D-6EB5-4CFC-8391-F9D34BB3B561}" destId="{2AD80E6A-C5E7-487B-8E57-65E51C94324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0575-B08F-49D8-B604-06E04D04780C}">
      <dsp:nvSpPr>
        <dsp:cNvPr id="0" name=""/>
        <dsp:cNvSpPr/>
      </dsp:nvSpPr>
      <dsp:spPr>
        <a:xfrm>
          <a:off x="2032000" y="0"/>
          <a:ext cx="2032000" cy="2032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Three Phased Process</a:t>
          </a:r>
        </a:p>
      </dsp:txBody>
      <dsp:txXfrm>
        <a:off x="2540000" y="1016000"/>
        <a:ext cx="1016000" cy="1016000"/>
      </dsp:txXfrm>
    </dsp:sp>
    <dsp:sp modelId="{905463BB-31F6-40C2-AB8D-26E193999D83}">
      <dsp:nvSpPr>
        <dsp:cNvPr id="0" name=""/>
        <dsp:cNvSpPr/>
      </dsp:nvSpPr>
      <dsp:spPr>
        <a:xfrm>
          <a:off x="1016000" y="2032000"/>
          <a:ext cx="2032000" cy="2032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Facilitator</a:t>
          </a:r>
        </a:p>
      </dsp:txBody>
      <dsp:txXfrm>
        <a:off x="1524000" y="3048000"/>
        <a:ext cx="1016000" cy="1016000"/>
      </dsp:txXfrm>
    </dsp:sp>
    <dsp:sp modelId="{806D487D-2B5A-4F6A-BD3A-6E1C80BC385C}">
      <dsp:nvSpPr>
        <dsp:cNvPr id="0" name=""/>
        <dsp:cNvSpPr/>
      </dsp:nvSpPr>
      <dsp:spPr>
        <a:xfrm rot="10800000">
          <a:off x="2032000" y="2032000"/>
          <a:ext cx="2032000" cy="2032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Parish Plan</a:t>
          </a:r>
        </a:p>
      </dsp:txBody>
      <dsp:txXfrm rot="10800000">
        <a:off x="2540000" y="2032000"/>
        <a:ext cx="1016000" cy="1016000"/>
      </dsp:txXfrm>
    </dsp:sp>
    <dsp:sp modelId="{2AD80E6A-C5E7-487B-8E57-65E51C943249}">
      <dsp:nvSpPr>
        <dsp:cNvPr id="0" name=""/>
        <dsp:cNvSpPr/>
      </dsp:nvSpPr>
      <dsp:spPr>
        <a:xfrm>
          <a:off x="3039038" y="2032000"/>
          <a:ext cx="2032000" cy="2032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Task Force</a:t>
          </a:r>
        </a:p>
      </dsp:txBody>
      <dsp:txXfrm>
        <a:off x="3547038"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156B3-F8FB-44E7-82FD-4D84621354F3}"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2A5D1-6CD4-4AB3-8A6C-B9289AA5450F}" type="slidenum">
              <a:rPr lang="en-US" smtClean="0"/>
              <a:t>‹#›</a:t>
            </a:fld>
            <a:endParaRPr lang="en-US"/>
          </a:p>
        </p:txBody>
      </p:sp>
    </p:spTree>
    <p:extLst>
      <p:ext uri="{BB962C8B-B14F-4D97-AF65-F5344CB8AC3E}">
        <p14:creationId xmlns:p14="http://schemas.microsoft.com/office/powerpoint/2010/main" val="268770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Catholic Community of Meadville</a:t>
            </a:r>
          </a:p>
          <a:p>
            <a:endParaRPr lang="en-US" dirty="0"/>
          </a:p>
          <a:p>
            <a:r>
              <a:rPr lang="en-US" dirty="0"/>
              <a:t>Catholic Community of Meadville</a:t>
            </a:r>
          </a:p>
          <a:p>
            <a:endParaRPr lang="en-US" dirty="0"/>
          </a:p>
          <a:p>
            <a:r>
              <a:rPr lang="en-US" dirty="0"/>
              <a:t>Parishioners</a:t>
            </a:r>
            <a:r>
              <a:rPr lang="en-US" baseline="0" dirty="0"/>
              <a:t> </a:t>
            </a:r>
          </a:p>
          <a:p>
            <a:endParaRPr lang="en-US" baseline="0" dirty="0"/>
          </a:p>
          <a:p>
            <a:r>
              <a:rPr lang="en-US" baseline="0" dirty="0"/>
              <a:t>Pastoral Leaders – Pastor and Parochial Vicar</a:t>
            </a:r>
          </a:p>
          <a:p>
            <a:r>
              <a:rPr lang="en-US" baseline="0" dirty="0"/>
              <a:t>Assisting Deacons – </a:t>
            </a:r>
          </a:p>
          <a:p>
            <a:r>
              <a:rPr lang="en-US" baseline="0" dirty="0"/>
              <a:t>    Deacon Edward </a:t>
            </a:r>
            <a:r>
              <a:rPr lang="en-US" baseline="0" dirty="0" err="1"/>
              <a:t>Hornaman</a:t>
            </a:r>
            <a:endParaRPr lang="en-US" baseline="0" dirty="0"/>
          </a:p>
          <a:p>
            <a:r>
              <a:rPr lang="en-US" baseline="0" dirty="0"/>
              <a:t>    Deacon Ken </a:t>
            </a:r>
            <a:r>
              <a:rPr lang="en-US" baseline="0" dirty="0" err="1"/>
              <a:t>Reisenweber</a:t>
            </a:r>
            <a:endParaRPr lang="en-US" baseline="0" dirty="0"/>
          </a:p>
          <a:p>
            <a:r>
              <a:rPr lang="en-US" baseline="0" dirty="0"/>
              <a:t>    Deacon Todd Sommers</a:t>
            </a:r>
          </a:p>
          <a:p>
            <a:r>
              <a:rPr lang="en-US" baseline="0" dirty="0"/>
              <a:t>Office of Evangelization and Faith Formation</a:t>
            </a:r>
          </a:p>
          <a:p>
            <a:endParaRPr lang="en-US" baseline="0" dirty="0"/>
          </a:p>
          <a:p>
            <a:r>
              <a:rPr lang="en-US" baseline="0" dirty="0"/>
              <a:t>Office Staff </a:t>
            </a:r>
          </a:p>
          <a:p>
            <a:endParaRPr lang="en-US" baseline="0" dirty="0"/>
          </a:p>
          <a:p>
            <a:endParaRPr lang="en-US" baseline="0" dirty="0"/>
          </a:p>
          <a:p>
            <a:endParaRPr lang="en-US" baseline="0" dirty="0"/>
          </a:p>
          <a:p>
            <a:r>
              <a:rPr lang="en-US" baseline="0" dirty="0"/>
              <a:t>Parish Staff</a:t>
            </a:r>
            <a:endParaRPr lang="en-US" dirty="0"/>
          </a:p>
          <a:p>
            <a:endParaRPr lang="en-US" dirty="0"/>
          </a:p>
        </p:txBody>
      </p:sp>
      <p:sp>
        <p:nvSpPr>
          <p:cNvPr id="4" name="Slide Number Placeholder 3"/>
          <p:cNvSpPr>
            <a:spLocks noGrp="1"/>
          </p:cNvSpPr>
          <p:nvPr>
            <p:ph type="sldNum" sz="quarter" idx="10"/>
          </p:nvPr>
        </p:nvSpPr>
        <p:spPr/>
        <p:txBody>
          <a:bodyPr/>
          <a:lstStyle/>
          <a:p>
            <a:fld id="{55393488-AC38-4F53-97BA-A351DED06E22}" type="slidenum">
              <a:rPr lang="en-US" smtClean="0"/>
              <a:t>11</a:t>
            </a:fld>
            <a:endParaRPr lang="en-US"/>
          </a:p>
        </p:txBody>
      </p:sp>
    </p:spTree>
    <p:extLst>
      <p:ext uri="{BB962C8B-B14F-4D97-AF65-F5344CB8AC3E}">
        <p14:creationId xmlns:p14="http://schemas.microsoft.com/office/powerpoint/2010/main" val="39968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One </a:t>
            </a:r>
          </a:p>
          <a:p>
            <a:r>
              <a:rPr lang="en-US" dirty="0"/>
              <a:t>  Determine the future direction and growth of</a:t>
            </a:r>
            <a:r>
              <a:rPr lang="en-US" baseline="0" dirty="0"/>
              <a:t> the Catholic Community of Meadville</a:t>
            </a:r>
          </a:p>
          <a:p>
            <a:endParaRPr lang="en-US" baseline="0" dirty="0"/>
          </a:p>
          <a:p>
            <a:r>
              <a:rPr lang="en-US" baseline="0" dirty="0"/>
              <a:t>We know good planning requires good data.</a:t>
            </a:r>
          </a:p>
          <a:p>
            <a:r>
              <a:rPr lang="en-US" baseline="0" dirty="0"/>
              <a:t>Data provides an objective assessment of the current situation.  </a:t>
            </a:r>
          </a:p>
          <a:p>
            <a:r>
              <a:rPr lang="en-US" baseline="0" dirty="0"/>
              <a:t>It helps us see how we are changing, who we are serving and where we can grow.</a:t>
            </a:r>
          </a:p>
          <a:p>
            <a:r>
              <a:rPr lang="en-US" baseline="0" dirty="0"/>
              <a:t>You will hear tonight some of what </a:t>
            </a:r>
            <a:r>
              <a:rPr lang="en-US" baseline="0"/>
              <a:t>we learned so far.</a:t>
            </a:r>
            <a:endParaRPr lang="en-US" dirty="0"/>
          </a:p>
        </p:txBody>
      </p:sp>
      <p:sp>
        <p:nvSpPr>
          <p:cNvPr id="4" name="Slide Number Placeholder 3"/>
          <p:cNvSpPr>
            <a:spLocks noGrp="1"/>
          </p:cNvSpPr>
          <p:nvPr>
            <p:ph type="sldNum" sz="quarter" idx="10"/>
          </p:nvPr>
        </p:nvSpPr>
        <p:spPr/>
        <p:txBody>
          <a:bodyPr/>
          <a:lstStyle/>
          <a:p>
            <a:fld id="{55393488-AC38-4F53-97BA-A351DED06E22}" type="slidenum">
              <a:rPr lang="en-US" smtClean="0"/>
              <a:t>14</a:t>
            </a:fld>
            <a:endParaRPr lang="en-US"/>
          </a:p>
        </p:txBody>
      </p:sp>
    </p:spTree>
    <p:extLst>
      <p:ext uri="{BB962C8B-B14F-4D97-AF65-F5344CB8AC3E}">
        <p14:creationId xmlns:p14="http://schemas.microsoft.com/office/powerpoint/2010/main" val="5867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Two  </a:t>
            </a:r>
          </a:p>
          <a:p>
            <a:r>
              <a:rPr lang="en-US" dirty="0"/>
              <a:t>  Implementing faith formation</a:t>
            </a:r>
            <a:r>
              <a:rPr lang="en-US" baseline="0" dirty="0"/>
              <a:t> </a:t>
            </a:r>
            <a:r>
              <a:rPr lang="en-US" baseline="0" dirty="0" err="1"/>
              <a:t>initiaitives</a:t>
            </a:r>
            <a:r>
              <a:rPr lang="en-US" baseline="0" dirty="0"/>
              <a:t> to support the spiritual growth and proclamation of the Gospel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5393488-AC38-4F53-97BA-A351DED06E22}" type="slidenum">
              <a:rPr lang="en-US" smtClean="0"/>
              <a:t>15</a:t>
            </a:fld>
            <a:endParaRPr lang="en-US"/>
          </a:p>
        </p:txBody>
      </p:sp>
    </p:spTree>
    <p:extLst>
      <p:ext uri="{BB962C8B-B14F-4D97-AF65-F5344CB8AC3E}">
        <p14:creationId xmlns:p14="http://schemas.microsoft.com/office/powerpoint/2010/main" val="277157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Three will only be considered after consideration</a:t>
            </a:r>
            <a:r>
              <a:rPr lang="en-US" baseline="0" dirty="0"/>
              <a:t> of other two phases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5393488-AC38-4F53-97BA-A351DED06E22}" type="slidenum">
              <a:rPr lang="en-US" smtClean="0"/>
              <a:t>17</a:t>
            </a:fld>
            <a:endParaRPr lang="en-US"/>
          </a:p>
        </p:txBody>
      </p:sp>
    </p:spTree>
    <p:extLst>
      <p:ext uri="{BB962C8B-B14F-4D97-AF65-F5344CB8AC3E}">
        <p14:creationId xmlns:p14="http://schemas.microsoft.com/office/powerpoint/2010/main" val="22688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“See I am doing something new!  Now it springs forth.  Can you not perceive it?”</a:t>
            </a:r>
          </a:p>
        </p:txBody>
      </p:sp>
      <p:sp>
        <p:nvSpPr>
          <p:cNvPr id="3" name="Subtitle 2"/>
          <p:cNvSpPr>
            <a:spLocks noGrp="1"/>
          </p:cNvSpPr>
          <p:nvPr>
            <p:ph type="subTitle" idx="1"/>
          </p:nvPr>
        </p:nvSpPr>
        <p:spPr/>
        <p:txBody>
          <a:bodyPr/>
          <a:lstStyle/>
          <a:p>
            <a:r>
              <a:rPr lang="en-US" dirty="0"/>
              <a:t>Isaiah 43:19</a:t>
            </a:r>
          </a:p>
        </p:txBody>
      </p:sp>
    </p:spTree>
    <p:extLst>
      <p:ext uri="{BB962C8B-B14F-4D97-AF65-F5344CB8AC3E}">
        <p14:creationId xmlns:p14="http://schemas.microsoft.com/office/powerpoint/2010/main" val="16690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2478657"/>
          </a:xfrm>
        </p:spPr>
        <p:txBody>
          <a:bodyPr>
            <a:noAutofit/>
          </a:bodyPr>
          <a:lstStyle/>
          <a:p>
            <a:r>
              <a:rPr lang="en-US" sz="4800" dirty="0"/>
              <a:t>Pastoral Planning Process</a:t>
            </a:r>
            <a:br>
              <a:rPr lang="en-US" sz="4800" dirty="0"/>
            </a:br>
            <a:r>
              <a:rPr lang="en-US" sz="4800" dirty="0"/>
              <a:t>for Catholic Community of Meadville</a:t>
            </a:r>
          </a:p>
        </p:txBody>
      </p:sp>
      <p:sp>
        <p:nvSpPr>
          <p:cNvPr id="3" name="Content Placeholder 2"/>
          <p:cNvSpPr>
            <a:spLocks noGrp="1"/>
          </p:cNvSpPr>
          <p:nvPr>
            <p:ph idx="1"/>
          </p:nvPr>
        </p:nvSpPr>
        <p:spPr>
          <a:xfrm>
            <a:off x="677334" y="3925527"/>
            <a:ext cx="8596668" cy="2141715"/>
          </a:xfrm>
        </p:spPr>
        <p:txBody>
          <a:bodyPr/>
          <a:lstStyle/>
          <a:p>
            <a:pPr marL="0" indent="0" algn="r">
              <a:buNone/>
            </a:pPr>
            <a:r>
              <a:rPr lang="en-US" sz="2200" dirty="0"/>
              <a:t>Facilitator- Sister Clare Marie </a:t>
            </a:r>
            <a:r>
              <a:rPr lang="en-US" sz="2200" dirty="0" err="1"/>
              <a:t>Beichner</a:t>
            </a:r>
            <a:r>
              <a:rPr lang="en-US" sz="2200" dirty="0"/>
              <a:t>, SSJ</a:t>
            </a:r>
          </a:p>
          <a:p>
            <a:endParaRPr lang="en-US" dirty="0"/>
          </a:p>
        </p:txBody>
      </p:sp>
    </p:spTree>
    <p:extLst>
      <p:ext uri="{BB962C8B-B14F-4D97-AF65-F5344CB8AC3E}">
        <p14:creationId xmlns:p14="http://schemas.microsoft.com/office/powerpoint/2010/main" val="275626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300" dirty="0"/>
              <a:t>Catholic Community of Meadville</a:t>
            </a:r>
            <a:br>
              <a:rPr lang="en-US" dirty="0"/>
            </a:br>
            <a:br>
              <a:rPr lang="en-US" dirty="0"/>
            </a:br>
            <a:br>
              <a:rPr lang="en-US" dirty="0"/>
            </a:br>
            <a:br>
              <a:rPr lang="en-US" dirty="0"/>
            </a:br>
            <a:br>
              <a:rPr lang="en-US" dirty="0"/>
            </a:br>
            <a:br>
              <a:rPr lang="en-US" dirty="0"/>
            </a:br>
            <a:endParaRPr lang="en-US" dirty="0"/>
          </a:p>
        </p:txBody>
      </p:sp>
      <p:sp>
        <p:nvSpPr>
          <p:cNvPr id="2" name="Content Placeholder 1"/>
          <p:cNvSpPr>
            <a:spLocks noGrp="1"/>
          </p:cNvSpPr>
          <p:nvPr>
            <p:ph idx="1"/>
          </p:nvPr>
        </p:nvSpPr>
        <p:spPr>
          <a:xfrm>
            <a:off x="677334" y="2493034"/>
            <a:ext cx="8596668" cy="3548328"/>
          </a:xfrm>
        </p:spPr>
        <p:txBody>
          <a:bodyPr>
            <a:normAutofit/>
          </a:bodyPr>
          <a:lstStyle/>
          <a:p>
            <a:pPr marL="457200" indent="-457200"/>
            <a:r>
              <a:rPr lang="en-US" sz="2800" dirty="0"/>
              <a:t>Who is involved?</a:t>
            </a:r>
          </a:p>
          <a:p>
            <a:pPr marL="914400" lvl="1" indent="-457200"/>
            <a:r>
              <a:rPr lang="en-US" sz="2200" dirty="0"/>
              <a:t>Parishioners</a:t>
            </a:r>
          </a:p>
          <a:p>
            <a:pPr marL="914400" lvl="1" indent="-457200"/>
            <a:r>
              <a:rPr lang="en-US" sz="2200" dirty="0"/>
              <a:t>Pastoral Leaders</a:t>
            </a:r>
          </a:p>
          <a:p>
            <a:pPr marL="914400" lvl="1" indent="-457200"/>
            <a:r>
              <a:rPr lang="en-US" sz="2200" dirty="0"/>
              <a:t>Priests, Deacons, Staff</a:t>
            </a:r>
            <a:br>
              <a:rPr lang="en-US" sz="2200" dirty="0"/>
            </a:br>
            <a:r>
              <a:rPr lang="en-US" sz="2200" dirty="0"/>
              <a:t>Task Force</a:t>
            </a:r>
          </a:p>
        </p:txBody>
      </p:sp>
    </p:spTree>
    <p:extLst>
      <p:ext uri="{BB962C8B-B14F-4D97-AF65-F5344CB8AC3E}">
        <p14:creationId xmlns:p14="http://schemas.microsoft.com/office/powerpoint/2010/main" val="313627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2024"/>
            <a:ext cx="8229600" cy="1143000"/>
          </a:xfrm>
        </p:spPr>
        <p:txBody>
          <a:bodyPr>
            <a:normAutofit/>
          </a:bodyPr>
          <a:lstStyle/>
          <a:p>
            <a:r>
              <a:rPr lang="en-US" sz="4800" dirty="0"/>
              <a:t>Task Force</a:t>
            </a:r>
          </a:p>
        </p:txBody>
      </p:sp>
      <p:sp>
        <p:nvSpPr>
          <p:cNvPr id="3" name="Content Placeholder 2"/>
          <p:cNvSpPr>
            <a:spLocks noGrp="1"/>
          </p:cNvSpPr>
          <p:nvPr>
            <p:ph idx="1"/>
          </p:nvPr>
        </p:nvSpPr>
        <p:spPr>
          <a:xfrm>
            <a:off x="677334" y="1742537"/>
            <a:ext cx="8596668" cy="4298826"/>
          </a:xfrm>
        </p:spPr>
        <p:txBody>
          <a:bodyPr>
            <a:normAutofit/>
          </a:bodyPr>
          <a:lstStyle/>
          <a:p>
            <a:r>
              <a:rPr lang="en-US" sz="2200" dirty="0"/>
              <a:t>Paulette </a:t>
            </a:r>
            <a:r>
              <a:rPr lang="en-US" sz="2200" dirty="0" err="1"/>
              <a:t>Widmann</a:t>
            </a:r>
            <a:r>
              <a:rPr lang="en-US" sz="2200" dirty="0"/>
              <a:t> – Chair of Pastoral Council</a:t>
            </a:r>
          </a:p>
          <a:p>
            <a:r>
              <a:rPr lang="en-US" sz="2200" dirty="0"/>
              <a:t>Steve </a:t>
            </a:r>
            <a:r>
              <a:rPr lang="en-US" sz="2200" dirty="0" err="1"/>
              <a:t>Mizner</a:t>
            </a:r>
            <a:r>
              <a:rPr lang="en-US" sz="2200" dirty="0"/>
              <a:t> – Chair of Finance Council</a:t>
            </a:r>
          </a:p>
          <a:p>
            <a:r>
              <a:rPr lang="en-US" sz="2200" dirty="0"/>
              <a:t>Staff:   Amy </a:t>
            </a:r>
            <a:r>
              <a:rPr lang="en-US" sz="2200" dirty="0" err="1"/>
              <a:t>Mosbacher</a:t>
            </a:r>
            <a:r>
              <a:rPr lang="en-US" sz="2200" dirty="0"/>
              <a:t>, Sarah Blood</a:t>
            </a:r>
          </a:p>
          <a:p>
            <a:r>
              <a:rPr lang="en-US" sz="2200" dirty="0"/>
              <a:t>Pastoral:  Father Lucas and Father Boyd</a:t>
            </a:r>
          </a:p>
          <a:p>
            <a:r>
              <a:rPr lang="en-US" sz="2200" dirty="0"/>
              <a:t>St. Agatha: Alan Flick, Sheryl Justin, Amy Mosbacher, Paulette </a:t>
            </a:r>
            <a:r>
              <a:rPr lang="en-US" sz="2200" dirty="0" err="1"/>
              <a:t>Widmann</a:t>
            </a:r>
            <a:endParaRPr lang="en-US" sz="2200" dirty="0"/>
          </a:p>
          <a:p>
            <a:r>
              <a:rPr lang="en-US" sz="2200" dirty="0"/>
              <a:t>St. Brigid: Kathy </a:t>
            </a:r>
            <a:r>
              <a:rPr lang="en-US" sz="2200" dirty="0" err="1"/>
              <a:t>Buzza</a:t>
            </a:r>
            <a:r>
              <a:rPr lang="en-US" sz="2200" dirty="0"/>
              <a:t>, Lois Curtin, Annette Lynch, Steve Mizner</a:t>
            </a:r>
          </a:p>
          <a:p>
            <a:r>
              <a:rPr lang="en-US" sz="2200" dirty="0"/>
              <a:t>St. Mary: Tim Hunter, Bob Pears, Carl </a:t>
            </a:r>
            <a:r>
              <a:rPr lang="en-US" sz="2200" dirty="0" err="1"/>
              <a:t>Pelino</a:t>
            </a:r>
            <a:r>
              <a:rPr lang="en-US" sz="2200" dirty="0"/>
              <a:t>, Susan Trucco, Sarah Blood </a:t>
            </a:r>
          </a:p>
          <a:p>
            <a:endParaRPr lang="en-US" dirty="0"/>
          </a:p>
          <a:p>
            <a:endParaRPr lang="en-US" dirty="0"/>
          </a:p>
        </p:txBody>
      </p:sp>
    </p:spTree>
    <p:extLst>
      <p:ext uri="{BB962C8B-B14F-4D97-AF65-F5344CB8AC3E}">
        <p14:creationId xmlns:p14="http://schemas.microsoft.com/office/powerpoint/2010/main" val="4029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Pastoral Planning Process</a:t>
            </a:r>
          </a:p>
        </p:txBody>
      </p:sp>
      <p:graphicFrame>
        <p:nvGraphicFramePr>
          <p:cNvPr id="3" name="Diagram 2"/>
          <p:cNvGraphicFramePr/>
          <p:nvPr>
            <p:extLst>
              <p:ext uri="{D42A27DB-BD31-4B8C-83A1-F6EECF244321}">
                <p14:modId xmlns:p14="http://schemas.microsoft.com/office/powerpoint/2010/main" val="230971197"/>
              </p:ext>
            </p:extLst>
          </p:nvPr>
        </p:nvGraphicFramePr>
        <p:xfrm>
          <a:off x="3048000" y="18455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23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Phases of Pastoral Planning</a:t>
            </a:r>
          </a:p>
        </p:txBody>
      </p:sp>
      <p:sp>
        <p:nvSpPr>
          <p:cNvPr id="3" name="Content Placeholder 2"/>
          <p:cNvSpPr>
            <a:spLocks noGrp="1"/>
          </p:cNvSpPr>
          <p:nvPr>
            <p:ph idx="1"/>
          </p:nvPr>
        </p:nvSpPr>
        <p:spPr/>
        <p:txBody>
          <a:bodyPr/>
          <a:lstStyle/>
          <a:p>
            <a:pPr marL="457200" indent="-457200"/>
            <a:r>
              <a:rPr lang="en-US" sz="2800" dirty="0"/>
              <a:t>Phase One – Vision </a:t>
            </a:r>
          </a:p>
          <a:p>
            <a:pPr marL="914400" lvl="1" indent="-457200"/>
            <a:r>
              <a:rPr lang="en-US" sz="2200" dirty="0"/>
              <a:t>Determine the future direction and growth of the Catholic Community of Meadville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305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Phases of Pastoral Planning</a:t>
            </a:r>
          </a:p>
        </p:txBody>
      </p:sp>
      <p:sp>
        <p:nvSpPr>
          <p:cNvPr id="3" name="Content Placeholder 2"/>
          <p:cNvSpPr>
            <a:spLocks noGrp="1"/>
          </p:cNvSpPr>
          <p:nvPr>
            <p:ph idx="1"/>
          </p:nvPr>
        </p:nvSpPr>
        <p:spPr/>
        <p:txBody>
          <a:bodyPr>
            <a:normAutofit/>
          </a:bodyPr>
          <a:lstStyle/>
          <a:p>
            <a:pPr marL="457200" indent="-457200"/>
            <a:r>
              <a:rPr lang="en-US" sz="2800" dirty="0"/>
              <a:t>Phase Two</a:t>
            </a:r>
          </a:p>
          <a:p>
            <a:pPr marL="914400" lvl="1" indent="-457200"/>
            <a:r>
              <a:rPr lang="en-US" sz="2200" dirty="0"/>
              <a:t>Implementing faith formation initiatives to support the spiritual growth and proclamation of the Gospel</a:t>
            </a:r>
          </a:p>
          <a:p>
            <a:pPr marL="1371600" lvl="2" indent="-457200"/>
            <a:r>
              <a:rPr lang="en-US" sz="2000" dirty="0"/>
              <a:t>Use Key Indicators for a Vibrant Parish</a:t>
            </a:r>
          </a:p>
          <a:p>
            <a:pPr marL="1371600" lvl="2" indent="-457200"/>
            <a:r>
              <a:rPr lang="en-US" sz="2000" dirty="0"/>
              <a:t>Parish  Life Surveys</a:t>
            </a:r>
          </a:p>
          <a:p>
            <a:pPr marL="1371600" lvl="2" indent="-457200"/>
            <a:r>
              <a:rPr lang="en-US" sz="2000" dirty="0"/>
              <a:t>Determine what will be best for us</a:t>
            </a:r>
          </a:p>
        </p:txBody>
      </p:sp>
    </p:spTree>
    <p:extLst>
      <p:ext uri="{BB962C8B-B14F-4D97-AF65-F5344CB8AC3E}">
        <p14:creationId xmlns:p14="http://schemas.microsoft.com/office/powerpoint/2010/main" val="12291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Phases of Pastoral Planning</a:t>
            </a:r>
          </a:p>
        </p:txBody>
      </p:sp>
      <p:sp>
        <p:nvSpPr>
          <p:cNvPr id="5" name="Content Placeholder 4"/>
          <p:cNvSpPr>
            <a:spLocks noGrp="1"/>
          </p:cNvSpPr>
          <p:nvPr>
            <p:ph idx="1"/>
          </p:nvPr>
        </p:nvSpPr>
        <p:spPr/>
        <p:txBody>
          <a:bodyPr>
            <a:normAutofit/>
          </a:bodyPr>
          <a:lstStyle/>
          <a:p>
            <a:pPr marL="457200" indent="-457200"/>
            <a:r>
              <a:rPr lang="en-US" sz="2800" dirty="0"/>
              <a:t>Phase Three</a:t>
            </a:r>
          </a:p>
          <a:p>
            <a:pPr marL="914400" lvl="1" indent="-457200"/>
            <a:r>
              <a:rPr lang="en-US" sz="2200" dirty="0"/>
              <a:t>Assessing role of the physical plant</a:t>
            </a:r>
          </a:p>
          <a:p>
            <a:pPr marL="914400" lvl="1" indent="-457200"/>
            <a:r>
              <a:rPr lang="en-US" sz="2200" dirty="0"/>
              <a:t>Thorough study of buildings, mechanical equipment, and other structures</a:t>
            </a:r>
          </a:p>
          <a:p>
            <a:pPr marL="914400" lvl="1" indent="-457200"/>
            <a:r>
              <a:rPr lang="en-US" sz="2200" dirty="0"/>
              <a:t>Accessibility, need, functionality</a:t>
            </a:r>
          </a:p>
          <a:p>
            <a:pPr marL="914400" lvl="1" indent="-457200"/>
            <a:r>
              <a:rPr lang="en-US" sz="2200" dirty="0"/>
              <a:t>Needs now and projected into the future</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8960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Phases of Pastoral Planning</a:t>
            </a:r>
          </a:p>
        </p:txBody>
      </p:sp>
      <p:sp>
        <p:nvSpPr>
          <p:cNvPr id="3" name="Content Placeholder 2"/>
          <p:cNvSpPr>
            <a:spLocks noGrp="1"/>
          </p:cNvSpPr>
          <p:nvPr>
            <p:ph idx="1"/>
          </p:nvPr>
        </p:nvSpPr>
        <p:spPr/>
        <p:txBody>
          <a:bodyPr>
            <a:normAutofit/>
          </a:bodyPr>
          <a:lstStyle/>
          <a:p>
            <a:pPr marL="457200" indent="-457200"/>
            <a:r>
              <a:rPr lang="en-US" sz="2800" dirty="0"/>
              <a:t>Phase Three - “Space follows function”</a:t>
            </a:r>
          </a:p>
          <a:p>
            <a:pPr marL="914400" lvl="1" indent="-457200"/>
            <a:r>
              <a:rPr lang="en-US" sz="2200" dirty="0"/>
              <a:t>Typical needs to consider:</a:t>
            </a:r>
          </a:p>
          <a:p>
            <a:pPr marL="1371600" lvl="2" indent="-457200">
              <a:buFont typeface="+mj-lt"/>
              <a:buAutoNum type="arabicPeriod"/>
            </a:pPr>
            <a:r>
              <a:rPr lang="en-US" sz="2000" dirty="0"/>
              <a:t>Worship space</a:t>
            </a:r>
          </a:p>
          <a:p>
            <a:pPr marL="1371600" lvl="2" indent="-457200">
              <a:buFont typeface="+mj-lt"/>
              <a:buAutoNum type="arabicPeriod"/>
            </a:pPr>
            <a:r>
              <a:rPr lang="en-US" sz="2000" dirty="0"/>
              <a:t>Fellowship Space – Gatherings, Dinners</a:t>
            </a:r>
          </a:p>
          <a:p>
            <a:pPr marL="1371600" lvl="2" indent="-457200">
              <a:buFont typeface="+mj-lt"/>
              <a:buAutoNum type="arabicPeriod"/>
            </a:pPr>
            <a:r>
              <a:rPr lang="en-US" sz="2000" dirty="0"/>
              <a:t>Meetings space and classes</a:t>
            </a:r>
          </a:p>
          <a:p>
            <a:pPr marL="1371600" lvl="2" indent="-457200">
              <a:buFont typeface="+mj-lt"/>
              <a:buAutoNum type="arabicPeriod"/>
            </a:pPr>
            <a:r>
              <a:rPr lang="en-US" sz="2000" dirty="0"/>
              <a:t>Office Space    </a:t>
            </a:r>
          </a:p>
        </p:txBody>
      </p:sp>
    </p:spTree>
    <p:extLst>
      <p:ext uri="{BB962C8B-B14F-4D97-AF65-F5344CB8AC3E}">
        <p14:creationId xmlns:p14="http://schemas.microsoft.com/office/powerpoint/2010/main" val="14817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Steps Tonight</a:t>
            </a:r>
          </a:p>
        </p:txBody>
      </p:sp>
      <p:sp>
        <p:nvSpPr>
          <p:cNvPr id="3" name="Content Placeholder 2"/>
          <p:cNvSpPr>
            <a:spLocks noGrp="1"/>
          </p:cNvSpPr>
          <p:nvPr>
            <p:ph idx="1"/>
          </p:nvPr>
        </p:nvSpPr>
        <p:spPr/>
        <p:txBody>
          <a:bodyPr>
            <a:normAutofit/>
          </a:bodyPr>
          <a:lstStyle/>
          <a:p>
            <a:pPr marL="457200" indent="-457200"/>
            <a:r>
              <a:rPr lang="en-US" sz="2800" dirty="0"/>
              <a:t>Share Information – Presentations</a:t>
            </a:r>
          </a:p>
          <a:p>
            <a:pPr marL="457200" indent="-457200"/>
            <a:r>
              <a:rPr lang="en-US" sz="2800" dirty="0"/>
              <a:t>Table Talk - Small Group Discussion</a:t>
            </a:r>
          </a:p>
          <a:p>
            <a:pPr marL="457200" indent="-457200"/>
            <a:r>
              <a:rPr lang="en-US" sz="2800" dirty="0"/>
              <a:t>Large Group – Gather all Input</a:t>
            </a:r>
          </a:p>
          <a:p>
            <a:pPr marL="457200" indent="-457200"/>
            <a:r>
              <a:rPr lang="en-US" sz="2800" dirty="0"/>
              <a:t>Next Steps – Task Force </a:t>
            </a:r>
          </a:p>
        </p:txBody>
      </p:sp>
    </p:spTree>
    <p:extLst>
      <p:ext uri="{BB962C8B-B14F-4D97-AF65-F5344CB8AC3E}">
        <p14:creationId xmlns:p14="http://schemas.microsoft.com/office/powerpoint/2010/main" val="33815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Catholic Community of Meadville</a:t>
            </a:r>
            <a:br>
              <a:rPr lang="en-US" dirty="0"/>
            </a:br>
            <a:r>
              <a:rPr lang="en-US" dirty="0"/>
              <a:t>Listening Session</a:t>
            </a:r>
          </a:p>
        </p:txBody>
      </p:sp>
      <p:sp>
        <p:nvSpPr>
          <p:cNvPr id="3" name="Subtitle 2"/>
          <p:cNvSpPr>
            <a:spLocks noGrp="1"/>
          </p:cNvSpPr>
          <p:nvPr>
            <p:ph type="subTitle" idx="1"/>
          </p:nvPr>
        </p:nvSpPr>
        <p:spPr>
          <a:xfrm>
            <a:off x="1507067" y="4309626"/>
            <a:ext cx="7766936" cy="1470073"/>
          </a:xfrm>
        </p:spPr>
        <p:txBody>
          <a:bodyPr>
            <a:noAutofit/>
          </a:bodyPr>
          <a:lstStyle/>
          <a:p>
            <a:r>
              <a:rPr lang="en-US" sz="2200" dirty="0"/>
              <a:t>Paulette Widmann</a:t>
            </a:r>
          </a:p>
          <a:p>
            <a:r>
              <a:rPr lang="en-US" sz="2200" dirty="0"/>
              <a:t>Pastoral Council, President</a:t>
            </a:r>
          </a:p>
          <a:p>
            <a:r>
              <a:rPr lang="en-US" sz="2200" dirty="0"/>
              <a:t>December 4, 2019</a:t>
            </a:r>
          </a:p>
        </p:txBody>
      </p:sp>
    </p:spTree>
    <p:extLst>
      <p:ext uri="{BB962C8B-B14F-4D97-AF65-F5344CB8AC3E}">
        <p14:creationId xmlns:p14="http://schemas.microsoft.com/office/powerpoint/2010/main" val="773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 y="586266"/>
            <a:ext cx="8778240" cy="267574"/>
          </a:xfrm>
          <a:prstGeom prst="rect">
            <a:avLst/>
          </a:prstGeom>
        </p:spPr>
        <p:txBody>
          <a:bodyPr wrap="square">
            <a:spAutoFit/>
          </a:bodyPr>
          <a:lstStyle/>
          <a:p>
            <a:pPr algn="just">
              <a:lnSpc>
                <a:spcPct val="119000"/>
              </a:lnSpc>
              <a:spcAft>
                <a:spcPts val="1200"/>
              </a:spcAft>
            </a:pPr>
            <a:endParaRPr lang="en-US" sz="1050" kern="1400" dirty="0">
              <a:ln>
                <a:noFill/>
              </a:ln>
              <a:solidFill>
                <a:srgbClr val="000000"/>
              </a:solidFill>
              <a:effectLst/>
              <a:latin typeface="+mj-lt"/>
            </a:endParaRPr>
          </a:p>
        </p:txBody>
      </p:sp>
      <p:sp>
        <p:nvSpPr>
          <p:cNvPr id="5" name="Title 4"/>
          <p:cNvSpPr>
            <a:spLocks noGrp="1"/>
          </p:cNvSpPr>
          <p:nvPr>
            <p:ph type="title"/>
          </p:nvPr>
        </p:nvSpPr>
        <p:spPr/>
        <p:txBody>
          <a:bodyPr/>
          <a:lstStyle/>
          <a:p>
            <a:r>
              <a:rPr lang="en-US" dirty="0"/>
              <a:t>Pastoral Planning Prayer</a:t>
            </a:r>
          </a:p>
        </p:txBody>
      </p:sp>
      <p:sp>
        <p:nvSpPr>
          <p:cNvPr id="6" name="Content Placeholder 5"/>
          <p:cNvSpPr>
            <a:spLocks noGrp="1"/>
          </p:cNvSpPr>
          <p:nvPr>
            <p:ph idx="1"/>
          </p:nvPr>
        </p:nvSpPr>
        <p:spPr>
          <a:xfrm>
            <a:off x="677334" y="1449239"/>
            <a:ext cx="8596668" cy="5141342"/>
          </a:xfrm>
        </p:spPr>
        <p:txBody>
          <a:bodyPr>
            <a:normAutofit/>
          </a:bodyPr>
          <a:lstStyle/>
          <a:p>
            <a:pPr marL="0" indent="0" algn="just">
              <a:lnSpc>
                <a:spcPct val="110000"/>
              </a:lnSpc>
              <a:spcBef>
                <a:spcPts val="0"/>
              </a:spcBef>
              <a:spcAft>
                <a:spcPts val="1200"/>
              </a:spcAft>
              <a:buNone/>
            </a:pPr>
            <a:r>
              <a:rPr lang="en-US" sz="1900" kern="1400" dirty="0">
                <a:solidFill>
                  <a:schemeClr val="accent2">
                    <a:lumMod val="50000"/>
                  </a:schemeClr>
                </a:solidFill>
              </a:rPr>
              <a:t>Good and gracious God, we prayerfully come to you and request your guidance as our Catholic community unites together as one to create the pathway for the future of your faith filled family. </a:t>
            </a:r>
          </a:p>
          <a:p>
            <a:pPr marL="0" indent="0" algn="just">
              <a:lnSpc>
                <a:spcPct val="110000"/>
              </a:lnSpc>
              <a:spcBef>
                <a:spcPts val="0"/>
              </a:spcBef>
              <a:spcAft>
                <a:spcPts val="1200"/>
              </a:spcAft>
              <a:buNone/>
            </a:pPr>
            <a:r>
              <a:rPr lang="en-US" sz="1900" kern="1400" dirty="0">
                <a:solidFill>
                  <a:schemeClr val="accent2">
                    <a:lumMod val="50000"/>
                  </a:schemeClr>
                </a:solidFill>
              </a:rPr>
              <a:t>You have called upon us to use our God-given gifts to listen, to understand, to inspire, and to joyfully work together as we create a new pastoral plan that welcomes opportunities to strengthen and invigorate our God-filled community.  </a:t>
            </a:r>
          </a:p>
          <a:p>
            <a:pPr marL="0" indent="0" algn="just">
              <a:lnSpc>
                <a:spcPct val="110000"/>
              </a:lnSpc>
              <a:spcBef>
                <a:spcPts val="0"/>
              </a:spcBef>
              <a:spcAft>
                <a:spcPts val="1200"/>
              </a:spcAft>
              <a:buNone/>
            </a:pPr>
            <a:r>
              <a:rPr lang="en-US" sz="1900" kern="1400" dirty="0">
                <a:solidFill>
                  <a:schemeClr val="accent2">
                    <a:lumMod val="50000"/>
                  </a:schemeClr>
                </a:solidFill>
              </a:rPr>
              <a:t>Please Lord, let us overcome any barriers and challenges that could separate us and let us be unafraid to embrace the changes You reveal to us.</a:t>
            </a:r>
          </a:p>
          <a:p>
            <a:pPr marL="0" indent="0" algn="just">
              <a:lnSpc>
                <a:spcPct val="110000"/>
              </a:lnSpc>
              <a:spcBef>
                <a:spcPts val="0"/>
              </a:spcBef>
              <a:spcAft>
                <a:spcPts val="1200"/>
              </a:spcAft>
              <a:buNone/>
            </a:pPr>
            <a:r>
              <a:rPr lang="en-US" sz="1900" kern="1400" dirty="0">
                <a:solidFill>
                  <a:schemeClr val="accent2">
                    <a:lumMod val="50000"/>
                  </a:schemeClr>
                </a:solidFill>
              </a:rPr>
              <a:t>We ask this in the name of the Father, Son, and Holy Spirit.  Amen.</a:t>
            </a:r>
          </a:p>
          <a:p>
            <a:pPr marL="0" indent="0" algn="r">
              <a:lnSpc>
                <a:spcPct val="110000"/>
              </a:lnSpc>
              <a:spcBef>
                <a:spcPts val="0"/>
              </a:spcBef>
              <a:spcAft>
                <a:spcPts val="1200"/>
              </a:spcAft>
              <a:buNone/>
            </a:pPr>
            <a:br>
              <a:rPr lang="en-US" sz="1200" i="1" kern="1400" dirty="0">
                <a:solidFill>
                  <a:schemeClr val="bg2">
                    <a:lumMod val="25000"/>
                  </a:schemeClr>
                </a:solidFill>
              </a:rPr>
            </a:br>
            <a:r>
              <a:rPr lang="en-US" sz="1200" i="1" kern="1400" dirty="0">
                <a:solidFill>
                  <a:schemeClr val="bg2">
                    <a:lumMod val="25000"/>
                  </a:schemeClr>
                </a:solidFill>
              </a:rPr>
              <a:t>Written by Paulette </a:t>
            </a:r>
            <a:r>
              <a:rPr lang="en-US" sz="1200" i="1" kern="1400" dirty="0" err="1">
                <a:solidFill>
                  <a:schemeClr val="bg2">
                    <a:lumMod val="25000"/>
                  </a:schemeClr>
                </a:solidFill>
              </a:rPr>
              <a:t>Widmann</a:t>
            </a:r>
            <a:endParaRPr lang="en-US" sz="1200" i="1" kern="1400" dirty="0">
              <a:solidFill>
                <a:schemeClr val="bg2">
                  <a:lumMod val="25000"/>
                </a:schemeClr>
              </a:solidFill>
            </a:endParaRPr>
          </a:p>
        </p:txBody>
      </p:sp>
    </p:spTree>
    <p:extLst>
      <p:ext uri="{BB962C8B-B14F-4D97-AF65-F5344CB8AC3E}">
        <p14:creationId xmlns:p14="http://schemas.microsoft.com/office/powerpoint/2010/main" val="173414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4078779"/>
          </a:xfrm>
        </p:spPr>
        <p:txBody>
          <a:bodyPr>
            <a:normAutofit/>
          </a:bodyPr>
          <a:lstStyle/>
          <a:p>
            <a:r>
              <a:rPr lang="en-US" sz="2800" dirty="0">
                <a:solidFill>
                  <a:schemeClr val="accent1">
                    <a:lumMod val="50000"/>
                  </a:schemeClr>
                </a:solidFill>
              </a:rPr>
              <a:t>“The parish is where the Church lives.  Parishes are communities of faith, of action and of hope.  They are where the gospel is proclaimed and celebrated, where believers are formed and sent to renew the earth.  Parishes are the home of the Christian community; they are the heart of the Church.  Parishes are the place where God’s people meet Jesus in a word and sacrament and come in touch with the source of the Church’s life.”</a:t>
            </a:r>
          </a:p>
        </p:txBody>
      </p:sp>
      <p:sp>
        <p:nvSpPr>
          <p:cNvPr id="3" name="Content Placeholder 2"/>
          <p:cNvSpPr>
            <a:spLocks noGrp="1"/>
          </p:cNvSpPr>
          <p:nvPr>
            <p:ph idx="1"/>
          </p:nvPr>
        </p:nvSpPr>
        <p:spPr>
          <a:xfrm>
            <a:off x="677334" y="5162205"/>
            <a:ext cx="8596668" cy="879158"/>
          </a:xfrm>
        </p:spPr>
        <p:txBody>
          <a:bodyPr>
            <a:normAutofit fontScale="85000" lnSpcReduction="10000"/>
          </a:bodyPr>
          <a:lstStyle/>
          <a:p>
            <a:pPr marL="0" indent="0" algn="r">
              <a:buNone/>
            </a:pPr>
            <a:r>
              <a:rPr lang="en-US" sz="2000" i="1" dirty="0"/>
              <a:t>USCCB document, </a:t>
            </a:r>
          </a:p>
          <a:p>
            <a:pPr marL="0" indent="0" algn="r">
              <a:buNone/>
            </a:pPr>
            <a:r>
              <a:rPr lang="en-US" sz="2000" i="1" dirty="0"/>
              <a:t>Communities of Salt and Light, Reflections of the Social Mission of the Parish.</a:t>
            </a:r>
          </a:p>
        </p:txBody>
      </p:sp>
    </p:spTree>
    <p:extLst>
      <p:ext uri="{BB962C8B-B14F-4D97-AF65-F5344CB8AC3E}">
        <p14:creationId xmlns:p14="http://schemas.microsoft.com/office/powerpoint/2010/main" val="61602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Guiding Vision:</a:t>
            </a:r>
          </a:p>
        </p:txBody>
      </p:sp>
      <p:sp>
        <p:nvSpPr>
          <p:cNvPr id="3" name="Content Placeholder 2"/>
          <p:cNvSpPr>
            <a:spLocks noGrp="1"/>
          </p:cNvSpPr>
          <p:nvPr>
            <p:ph idx="1"/>
          </p:nvPr>
        </p:nvSpPr>
        <p:spPr/>
        <p:txBody>
          <a:bodyPr>
            <a:normAutofit/>
          </a:bodyPr>
          <a:lstStyle/>
          <a:p>
            <a:pPr marL="57150" indent="0">
              <a:buNone/>
            </a:pPr>
            <a:r>
              <a:rPr lang="en-US" sz="2800" dirty="0"/>
              <a:t>To create a unified spiritual community guided by the Holy Spirit to glorify Jesus Christ through worship, prayer, education, celebration and evangelization.</a:t>
            </a:r>
          </a:p>
        </p:txBody>
      </p:sp>
    </p:spTree>
    <p:extLst>
      <p:ext uri="{BB962C8B-B14F-4D97-AF65-F5344CB8AC3E}">
        <p14:creationId xmlns:p14="http://schemas.microsoft.com/office/powerpoint/2010/main" val="29410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Listening Session</a:t>
            </a:r>
          </a:p>
        </p:txBody>
      </p:sp>
      <p:sp>
        <p:nvSpPr>
          <p:cNvPr id="3" name="Content Placeholder 2"/>
          <p:cNvSpPr>
            <a:spLocks noGrp="1"/>
          </p:cNvSpPr>
          <p:nvPr>
            <p:ph idx="1"/>
          </p:nvPr>
        </p:nvSpPr>
        <p:spPr/>
        <p:txBody>
          <a:bodyPr/>
          <a:lstStyle/>
          <a:p>
            <a:pPr marL="457200" indent="-457200"/>
            <a:r>
              <a:rPr lang="en-US" sz="2800" dirty="0"/>
              <a:t>So why are we here?</a:t>
            </a:r>
          </a:p>
          <a:p>
            <a:pPr marL="914400" lvl="1" indent="-457200"/>
            <a:r>
              <a:rPr lang="en-US" sz="2200" dirty="0"/>
              <a:t>Given the statistics and current trends we must embrace the realities.</a:t>
            </a:r>
          </a:p>
          <a:p>
            <a:pPr marL="914400" lvl="1" indent="-457200"/>
            <a:r>
              <a:rPr lang="en-US" sz="2200" dirty="0"/>
              <a:t>We must create the pathway for a meaningful, viable future.</a:t>
            </a:r>
          </a:p>
          <a:p>
            <a:pPr marL="914400" lvl="1" indent="-457200"/>
            <a:r>
              <a:rPr lang="en-US" sz="2200" dirty="0"/>
              <a:t>We must make way for something new for the future.</a:t>
            </a:r>
          </a:p>
          <a:p>
            <a:pPr marL="914400" lvl="1" indent="-457200"/>
            <a:r>
              <a:rPr lang="en-US" sz="2200" i="1" dirty="0"/>
              <a:t>“Without a vision, are you left only to perish?” </a:t>
            </a:r>
            <a:r>
              <a:rPr lang="en-US" sz="2200" dirty="0"/>
              <a:t>-Proverbs 29:18</a:t>
            </a:r>
          </a:p>
          <a:p>
            <a:pPr lvl="1"/>
            <a:endParaRPr lang="en-US" dirty="0"/>
          </a:p>
          <a:p>
            <a:pPr lvl="1"/>
            <a:endParaRPr lang="en-US" dirty="0"/>
          </a:p>
        </p:txBody>
      </p:sp>
    </p:spTree>
    <p:extLst>
      <p:ext uri="{BB962C8B-B14F-4D97-AF65-F5344CB8AC3E}">
        <p14:creationId xmlns:p14="http://schemas.microsoft.com/office/powerpoint/2010/main" val="37022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dirty="0"/>
              <a:t>What is your vision for the future?</a:t>
            </a:r>
          </a:p>
        </p:txBody>
      </p:sp>
      <p:sp>
        <p:nvSpPr>
          <p:cNvPr id="3" name="Content Placeholder 2"/>
          <p:cNvSpPr>
            <a:spLocks noGrp="1"/>
          </p:cNvSpPr>
          <p:nvPr>
            <p:ph idx="1"/>
          </p:nvPr>
        </p:nvSpPr>
        <p:spPr/>
        <p:txBody>
          <a:bodyPr>
            <a:normAutofit/>
          </a:bodyPr>
          <a:lstStyle/>
          <a:p>
            <a:pPr marL="457200" indent="-457200"/>
            <a:r>
              <a:rPr lang="en-US" sz="2200" dirty="0"/>
              <a:t>We are here to listen.</a:t>
            </a:r>
          </a:p>
          <a:p>
            <a:pPr marL="457200" indent="-457200"/>
            <a:r>
              <a:rPr lang="en-US" sz="2200" dirty="0"/>
              <a:t>We will provide you information and then gather your input.</a:t>
            </a:r>
          </a:p>
          <a:p>
            <a:pPr marL="457200" indent="-457200"/>
            <a:r>
              <a:rPr lang="en-US" sz="2200" b="1" dirty="0"/>
              <a:t>No decision </a:t>
            </a:r>
            <a:r>
              <a:rPr lang="en-US" sz="2200" dirty="0"/>
              <a:t>has been made.</a:t>
            </a:r>
          </a:p>
          <a:p>
            <a:pPr marL="457200" indent="-457200"/>
            <a:r>
              <a:rPr lang="en-US" sz="2200" dirty="0"/>
              <a:t>Your input, including survey results, is key to process.</a:t>
            </a:r>
          </a:p>
          <a:p>
            <a:pPr marL="457200" indent="-457200"/>
            <a:r>
              <a:rPr lang="en-US" sz="2200" dirty="0"/>
              <a:t>Process requires trust from everyone and to stay focused on our mission and a vision for planning. </a:t>
            </a:r>
          </a:p>
        </p:txBody>
      </p:sp>
    </p:spTree>
    <p:extLst>
      <p:ext uri="{BB962C8B-B14F-4D97-AF65-F5344CB8AC3E}">
        <p14:creationId xmlns:p14="http://schemas.microsoft.com/office/powerpoint/2010/main" val="16512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Why are we here? </a:t>
            </a:r>
          </a:p>
        </p:txBody>
      </p:sp>
      <p:sp>
        <p:nvSpPr>
          <p:cNvPr id="3" name="Content Placeholder 2"/>
          <p:cNvSpPr>
            <a:spLocks noGrp="1"/>
          </p:cNvSpPr>
          <p:nvPr>
            <p:ph idx="1"/>
          </p:nvPr>
        </p:nvSpPr>
        <p:spPr/>
        <p:txBody>
          <a:bodyPr/>
          <a:lstStyle/>
          <a:p>
            <a:pPr marL="457200" indent="-457200"/>
            <a:r>
              <a:rPr lang="en-US" sz="2200" dirty="0"/>
              <a:t>We must stay positive.</a:t>
            </a:r>
          </a:p>
          <a:p>
            <a:pPr marL="457200" indent="-457200"/>
            <a:r>
              <a:rPr lang="en-US" sz="2200" dirty="0"/>
              <a:t>Church faces many challenging issues today.</a:t>
            </a:r>
          </a:p>
          <a:p>
            <a:pPr marL="457200" indent="-457200"/>
            <a:r>
              <a:rPr lang="en-US" sz="2200" dirty="0"/>
              <a:t>We are focused on </a:t>
            </a:r>
            <a:r>
              <a:rPr lang="en-US" sz="2200" b="1" dirty="0"/>
              <a:t>our </a:t>
            </a:r>
            <a:r>
              <a:rPr lang="en-US" sz="2200" dirty="0"/>
              <a:t>Catholic community.</a:t>
            </a:r>
          </a:p>
          <a:p>
            <a:pPr marL="457200" indent="-457200"/>
            <a:r>
              <a:rPr lang="en-US" sz="2200" dirty="0"/>
              <a:t>If other topics arise, we will gently steer the room back to the purpose of this meeting.</a:t>
            </a:r>
          </a:p>
          <a:p>
            <a:pPr marL="457200" indent="-457200"/>
            <a:r>
              <a:rPr lang="en-US" sz="2200" dirty="0"/>
              <a:t>Our planning is a Three Phase Process that will evolve over the next several months.</a:t>
            </a:r>
          </a:p>
          <a:p>
            <a:pPr marL="457200" indent="-457200"/>
            <a:r>
              <a:rPr lang="en-US" sz="2200" dirty="0"/>
              <a:t>Our vision will not occur overnight.</a:t>
            </a:r>
          </a:p>
          <a:p>
            <a:pPr marL="0" indent="0">
              <a:buNone/>
            </a:pPr>
            <a:endParaRPr lang="en-US" dirty="0"/>
          </a:p>
        </p:txBody>
      </p:sp>
    </p:spTree>
    <p:extLst>
      <p:ext uri="{BB962C8B-B14F-4D97-AF65-F5344CB8AC3E}">
        <p14:creationId xmlns:p14="http://schemas.microsoft.com/office/powerpoint/2010/main" val="41444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854814"/>
            <a:ext cx="8596668" cy="1826581"/>
          </a:xfrm>
        </p:spPr>
        <p:txBody>
          <a:bodyPr>
            <a:normAutofit/>
          </a:bodyPr>
          <a:lstStyle/>
          <a:p>
            <a:r>
              <a:rPr lang="en-US" sz="4800" dirty="0"/>
              <a:t>Parish Survey Results</a:t>
            </a:r>
          </a:p>
        </p:txBody>
      </p:sp>
      <p:sp>
        <p:nvSpPr>
          <p:cNvPr id="3" name="Text Placeholder 2"/>
          <p:cNvSpPr>
            <a:spLocks noGrp="1"/>
          </p:cNvSpPr>
          <p:nvPr>
            <p:ph type="body" idx="1"/>
          </p:nvPr>
        </p:nvSpPr>
        <p:spPr/>
        <p:txBody>
          <a:bodyPr>
            <a:normAutofit/>
          </a:bodyPr>
          <a:lstStyle/>
          <a:p>
            <a:pPr algn="r"/>
            <a:r>
              <a:rPr lang="en-US" sz="2200" dirty="0"/>
              <a:t>Amy Mosbacher and Alan Flick</a:t>
            </a:r>
          </a:p>
        </p:txBody>
      </p:sp>
    </p:spTree>
    <p:extLst>
      <p:ext uri="{BB962C8B-B14F-4D97-AF65-F5344CB8AC3E}">
        <p14:creationId xmlns:p14="http://schemas.microsoft.com/office/powerpoint/2010/main" val="260856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458200" cy="4901300"/>
          </a:xfrm>
          <a:prstGeom prst="rect">
            <a:avLst/>
          </a:prstGeom>
        </p:spPr>
      </p:pic>
    </p:spTree>
    <p:extLst>
      <p:ext uri="{BB962C8B-B14F-4D97-AF65-F5344CB8AC3E}">
        <p14:creationId xmlns:p14="http://schemas.microsoft.com/office/powerpoint/2010/main" val="347844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458200" cy="5468005"/>
          </a:xfrm>
          <a:prstGeom prst="rect">
            <a:avLst/>
          </a:prstGeom>
        </p:spPr>
      </p:pic>
    </p:spTree>
    <p:extLst>
      <p:ext uri="{BB962C8B-B14F-4D97-AF65-F5344CB8AC3E}">
        <p14:creationId xmlns:p14="http://schemas.microsoft.com/office/powerpoint/2010/main" val="400977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458200" cy="5070311"/>
          </a:xfrm>
          <a:prstGeom prst="rect">
            <a:avLst/>
          </a:prstGeom>
        </p:spPr>
      </p:pic>
    </p:spTree>
    <p:extLst>
      <p:ext uri="{BB962C8B-B14F-4D97-AF65-F5344CB8AC3E}">
        <p14:creationId xmlns:p14="http://schemas.microsoft.com/office/powerpoint/2010/main" val="237408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458200" cy="5048871"/>
          </a:xfrm>
          <a:prstGeom prst="rect">
            <a:avLst/>
          </a:prstGeom>
        </p:spPr>
      </p:pic>
    </p:spTree>
    <p:extLst>
      <p:ext uri="{BB962C8B-B14F-4D97-AF65-F5344CB8AC3E}">
        <p14:creationId xmlns:p14="http://schemas.microsoft.com/office/powerpoint/2010/main" val="179787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Changing Circumstances</a:t>
            </a:r>
          </a:p>
        </p:txBody>
      </p:sp>
      <p:sp>
        <p:nvSpPr>
          <p:cNvPr id="3" name="Content Placeholder 2"/>
          <p:cNvSpPr>
            <a:spLocks noGrp="1"/>
          </p:cNvSpPr>
          <p:nvPr>
            <p:ph idx="1"/>
          </p:nvPr>
        </p:nvSpPr>
        <p:spPr/>
        <p:txBody>
          <a:bodyPr>
            <a:normAutofit/>
          </a:bodyPr>
          <a:lstStyle/>
          <a:p>
            <a:pPr marL="457200" indent="-457200"/>
            <a:r>
              <a:rPr lang="en-US" sz="2800" dirty="0"/>
              <a:t>Our churches are not being populated by waves of immigrant Catholic communities</a:t>
            </a:r>
          </a:p>
          <a:p>
            <a:pPr marL="457200" indent="-457200"/>
            <a:r>
              <a:rPr lang="en-US" sz="2800" dirty="0"/>
              <a:t>Our neighborhoods are not being filled with Catholics</a:t>
            </a:r>
          </a:p>
          <a:p>
            <a:pPr marL="457200" indent="-457200"/>
            <a:r>
              <a:rPr lang="en-US" sz="2800" dirty="0"/>
              <a:t>The surrounding popular culture propagated by various media is largely unchristian</a:t>
            </a:r>
          </a:p>
          <a:p>
            <a:endParaRPr lang="en-US" sz="2800" dirty="0"/>
          </a:p>
        </p:txBody>
      </p:sp>
    </p:spTree>
    <p:extLst>
      <p:ext uri="{BB962C8B-B14F-4D97-AF65-F5344CB8AC3E}">
        <p14:creationId xmlns:p14="http://schemas.microsoft.com/office/powerpoint/2010/main" val="39439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4162469"/>
          </a:xfrm>
          <a:prstGeom prst="rect">
            <a:avLst/>
          </a:prstGeom>
        </p:spPr>
      </p:pic>
    </p:spTree>
    <p:extLst>
      <p:ext uri="{BB962C8B-B14F-4D97-AF65-F5344CB8AC3E}">
        <p14:creationId xmlns:p14="http://schemas.microsoft.com/office/powerpoint/2010/main" val="38616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4034615"/>
          </a:xfrm>
          <a:prstGeom prst="rect">
            <a:avLst/>
          </a:prstGeom>
        </p:spPr>
      </p:pic>
    </p:spTree>
    <p:extLst>
      <p:ext uri="{BB962C8B-B14F-4D97-AF65-F5344CB8AC3E}">
        <p14:creationId xmlns:p14="http://schemas.microsoft.com/office/powerpoint/2010/main" val="130957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4495320"/>
          </a:xfrm>
          <a:prstGeom prst="rect">
            <a:avLst/>
          </a:prstGeom>
        </p:spPr>
      </p:pic>
    </p:spTree>
    <p:extLst>
      <p:ext uri="{BB962C8B-B14F-4D97-AF65-F5344CB8AC3E}">
        <p14:creationId xmlns:p14="http://schemas.microsoft.com/office/powerpoint/2010/main" val="421272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948676"/>
          </a:xfrm>
          <a:prstGeom prst="rect">
            <a:avLst/>
          </a:prstGeom>
        </p:spPr>
      </p:pic>
    </p:spTree>
    <p:extLst>
      <p:ext uri="{BB962C8B-B14F-4D97-AF65-F5344CB8AC3E}">
        <p14:creationId xmlns:p14="http://schemas.microsoft.com/office/powerpoint/2010/main" val="360038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821062"/>
          </a:xfrm>
          <a:prstGeom prst="rect">
            <a:avLst/>
          </a:prstGeom>
        </p:spPr>
      </p:pic>
    </p:spTree>
    <p:extLst>
      <p:ext uri="{BB962C8B-B14F-4D97-AF65-F5344CB8AC3E}">
        <p14:creationId xmlns:p14="http://schemas.microsoft.com/office/powerpoint/2010/main" val="4131165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797095"/>
          </a:xfrm>
          <a:prstGeom prst="rect">
            <a:avLst/>
          </a:prstGeom>
        </p:spPr>
      </p:pic>
    </p:spTree>
    <p:extLst>
      <p:ext uri="{BB962C8B-B14F-4D97-AF65-F5344CB8AC3E}">
        <p14:creationId xmlns:p14="http://schemas.microsoft.com/office/powerpoint/2010/main" val="1132712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734992"/>
          </a:xfrm>
          <a:prstGeom prst="rect">
            <a:avLst/>
          </a:prstGeom>
        </p:spPr>
      </p:pic>
    </p:spTree>
    <p:extLst>
      <p:ext uri="{BB962C8B-B14F-4D97-AF65-F5344CB8AC3E}">
        <p14:creationId xmlns:p14="http://schemas.microsoft.com/office/powerpoint/2010/main" val="3857094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4053840"/>
          </a:xfrm>
          <a:prstGeom prst="rect">
            <a:avLst/>
          </a:prstGeom>
        </p:spPr>
      </p:pic>
    </p:spTree>
    <p:extLst>
      <p:ext uri="{BB962C8B-B14F-4D97-AF65-F5344CB8AC3E}">
        <p14:creationId xmlns:p14="http://schemas.microsoft.com/office/powerpoint/2010/main" val="2353008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899116"/>
          </a:xfrm>
          <a:prstGeom prst="rect">
            <a:avLst/>
          </a:prstGeom>
        </p:spPr>
      </p:pic>
    </p:spTree>
    <p:extLst>
      <p:ext uri="{BB962C8B-B14F-4D97-AF65-F5344CB8AC3E}">
        <p14:creationId xmlns:p14="http://schemas.microsoft.com/office/powerpoint/2010/main" val="1958886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731335"/>
          </a:xfrm>
          <a:prstGeom prst="rect">
            <a:avLst/>
          </a:prstGeom>
        </p:spPr>
      </p:pic>
    </p:spTree>
    <p:extLst>
      <p:ext uri="{BB962C8B-B14F-4D97-AF65-F5344CB8AC3E}">
        <p14:creationId xmlns:p14="http://schemas.microsoft.com/office/powerpoint/2010/main" val="191842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“What is our mission </a:t>
            </a:r>
            <a:r>
              <a:rPr lang="en-US" i="1" dirty="0">
                <a:solidFill>
                  <a:schemeClr val="accent4">
                    <a:lumMod val="60000"/>
                    <a:lumOff val="40000"/>
                  </a:schemeClr>
                </a:solidFill>
              </a:rPr>
              <a:t>now?”</a:t>
            </a:r>
            <a:endParaRPr lang="en-US" dirty="0">
              <a:solidFill>
                <a:schemeClr val="accent4">
                  <a:lumMod val="60000"/>
                  <a:lumOff val="40000"/>
                </a:schemeClr>
              </a:solidFill>
            </a:endParaRPr>
          </a:p>
        </p:txBody>
      </p:sp>
      <p:sp>
        <p:nvSpPr>
          <p:cNvPr id="3" name="Text Placeholder 2"/>
          <p:cNvSpPr>
            <a:spLocks noGrp="1"/>
          </p:cNvSpPr>
          <p:nvPr>
            <p:ph type="body" idx="1"/>
          </p:nvPr>
        </p:nvSpPr>
        <p:spPr/>
        <p:txBody>
          <a:bodyPr>
            <a:normAutofit/>
          </a:bodyPr>
          <a:lstStyle/>
          <a:p>
            <a:r>
              <a:rPr lang="en-US" sz="2400" dirty="0"/>
              <a:t>“Our Facts” and “Today’s Facts”</a:t>
            </a:r>
          </a:p>
        </p:txBody>
      </p:sp>
    </p:spTree>
    <p:extLst>
      <p:ext uri="{BB962C8B-B14F-4D97-AF65-F5344CB8AC3E}">
        <p14:creationId xmlns:p14="http://schemas.microsoft.com/office/powerpoint/2010/main" val="215644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741876"/>
          </a:xfrm>
          <a:prstGeom prst="rect">
            <a:avLst/>
          </a:prstGeom>
        </p:spPr>
      </p:pic>
    </p:spTree>
    <p:extLst>
      <p:ext uri="{BB962C8B-B14F-4D97-AF65-F5344CB8AC3E}">
        <p14:creationId xmlns:p14="http://schemas.microsoft.com/office/powerpoint/2010/main" val="760765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783320"/>
          </a:xfrm>
          <a:prstGeom prst="rect">
            <a:avLst/>
          </a:prstGeom>
        </p:spPr>
      </p:pic>
    </p:spTree>
    <p:extLst>
      <p:ext uri="{BB962C8B-B14F-4D97-AF65-F5344CB8AC3E}">
        <p14:creationId xmlns:p14="http://schemas.microsoft.com/office/powerpoint/2010/main" val="4019326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700462"/>
          </a:xfrm>
          <a:prstGeom prst="rect">
            <a:avLst/>
          </a:prstGeom>
        </p:spPr>
      </p:pic>
    </p:spTree>
    <p:extLst>
      <p:ext uri="{BB962C8B-B14F-4D97-AF65-F5344CB8AC3E}">
        <p14:creationId xmlns:p14="http://schemas.microsoft.com/office/powerpoint/2010/main" val="2393939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840480"/>
          </a:xfrm>
          <a:prstGeom prst="rect">
            <a:avLst/>
          </a:prstGeom>
        </p:spPr>
      </p:pic>
    </p:spTree>
    <p:extLst>
      <p:ext uri="{BB962C8B-B14F-4D97-AF65-F5344CB8AC3E}">
        <p14:creationId xmlns:p14="http://schemas.microsoft.com/office/powerpoint/2010/main" val="1378080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3810000"/>
          </a:xfrm>
          <a:prstGeom prst="rect">
            <a:avLst/>
          </a:prstGeom>
        </p:spPr>
      </p:pic>
    </p:spTree>
    <p:extLst>
      <p:ext uri="{BB962C8B-B14F-4D97-AF65-F5344CB8AC3E}">
        <p14:creationId xmlns:p14="http://schemas.microsoft.com/office/powerpoint/2010/main" val="87423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4095147"/>
          </a:xfrm>
          <a:prstGeom prst="rect">
            <a:avLst/>
          </a:prstGeom>
        </p:spPr>
      </p:pic>
    </p:spTree>
    <p:extLst>
      <p:ext uri="{BB962C8B-B14F-4D97-AF65-F5344CB8AC3E}">
        <p14:creationId xmlns:p14="http://schemas.microsoft.com/office/powerpoint/2010/main" val="81737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58200" cy="4172206"/>
          </a:xfrm>
          <a:prstGeom prst="rect">
            <a:avLst/>
          </a:prstGeom>
        </p:spPr>
      </p:pic>
    </p:spTree>
    <p:extLst>
      <p:ext uri="{BB962C8B-B14F-4D97-AF65-F5344CB8AC3E}">
        <p14:creationId xmlns:p14="http://schemas.microsoft.com/office/powerpoint/2010/main" val="513289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How do we want to build on our solid foundation?</a:t>
            </a:r>
          </a:p>
        </p:txBody>
      </p:sp>
    </p:spTree>
    <p:extLst>
      <p:ext uri="{BB962C8B-B14F-4D97-AF65-F5344CB8AC3E}">
        <p14:creationId xmlns:p14="http://schemas.microsoft.com/office/powerpoint/2010/main" val="989620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and Demographic Data</a:t>
            </a:r>
          </a:p>
        </p:txBody>
      </p:sp>
      <p:sp>
        <p:nvSpPr>
          <p:cNvPr id="3" name="Subtitle 2"/>
          <p:cNvSpPr>
            <a:spLocks noGrp="1"/>
          </p:cNvSpPr>
          <p:nvPr>
            <p:ph type="subTitle" idx="1"/>
          </p:nvPr>
        </p:nvSpPr>
        <p:spPr>
          <a:xfrm>
            <a:off x="1507067" y="4314825"/>
            <a:ext cx="7766936" cy="832907"/>
          </a:xfrm>
        </p:spPr>
        <p:txBody>
          <a:bodyPr>
            <a:normAutofit/>
          </a:bodyPr>
          <a:lstStyle/>
          <a:p>
            <a:r>
              <a:rPr lang="en-US" sz="2200" dirty="0"/>
              <a:t>Steve Mizner</a:t>
            </a:r>
          </a:p>
        </p:txBody>
      </p:sp>
    </p:spTree>
    <p:extLst>
      <p:ext uri="{BB962C8B-B14F-4D97-AF65-F5344CB8AC3E}">
        <p14:creationId xmlns:p14="http://schemas.microsoft.com/office/powerpoint/2010/main" val="1442557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48507" y="69789"/>
            <a:ext cx="6846887" cy="6137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strike="noStrike" cap="none" normalizeH="0" baseline="0" dirty="0">
                <a:ln>
                  <a:noFill/>
                </a:ln>
                <a:solidFill>
                  <a:srgbClr val="13A3B6"/>
                </a:solidFill>
                <a:effectLst/>
                <a:latin typeface="Kaushan Script" charset="0"/>
              </a:rPr>
              <a:t>Mass Count </a:t>
            </a:r>
            <a:r>
              <a:rPr kumimoji="0" lang="en-US" altLang="en-US" sz="2800" b="0" i="0" strike="noStrike" cap="none" normalizeH="0" baseline="0" dirty="0">
                <a:ln>
                  <a:noFill/>
                </a:ln>
                <a:solidFill>
                  <a:srgbClr val="13A3B6"/>
                </a:solidFill>
                <a:effectLst/>
                <a:latin typeface="+mj-lt"/>
              </a:rPr>
              <a:t>Trends</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3" name="Control 3"/>
          <p:cNvSpPr>
            <a:spLocks noChangeArrowheads="1" noChangeShapeType="1"/>
          </p:cNvSpPr>
          <p:nvPr/>
        </p:nvSpPr>
        <p:spPr bwMode="auto">
          <a:xfrm>
            <a:off x="523875" y="1352804"/>
            <a:ext cx="2420189" cy="2965371"/>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700"/>
              </a:spcAft>
              <a:buClrTx/>
              <a:buSzTx/>
              <a:buFontTx/>
              <a:buNone/>
              <a:tabLst/>
            </a:pPr>
            <a:r>
              <a:rPr kumimoji="0" lang="en-US" altLang="en-US" sz="1200" i="0" u="none" strike="noStrike" cap="none" normalizeH="0" baseline="0" dirty="0">
                <a:ln>
                  <a:noFill/>
                </a:ln>
                <a:solidFill>
                  <a:srgbClr val="000000"/>
                </a:solidFill>
                <a:effectLst/>
              </a:rPr>
              <a:t>[2002-2018]</a:t>
            </a:r>
          </a:p>
          <a:p>
            <a:pPr marL="0" marR="0" lvl="0" indent="0" algn="l" defTabSz="914400" rtl="0" eaLnBrk="0" fontAlgn="base" latinLnBrk="0" hangingPunct="0">
              <a:lnSpc>
                <a:spcPct val="100000"/>
              </a:lnSpc>
              <a:spcBef>
                <a:spcPct val="0"/>
              </a:spcBef>
              <a:spcAft>
                <a:spcPts val="700"/>
              </a:spcAft>
              <a:buClrTx/>
              <a:buSzTx/>
              <a:buFontTx/>
              <a:buNone/>
              <a:tabLst>
                <a:tab pos="1941513" algn="l"/>
              </a:tabLst>
            </a:pPr>
            <a:r>
              <a:rPr kumimoji="0" lang="en-US" altLang="en-US" sz="1200" i="0" u="none" strike="noStrike" cap="none" normalizeH="0" baseline="0" dirty="0">
                <a:ln>
                  <a:noFill/>
                </a:ln>
                <a:solidFill>
                  <a:srgbClr val="000000"/>
                </a:solidFill>
                <a:effectLst/>
              </a:rPr>
              <a:t>Change 	-53.2%</a:t>
            </a:r>
            <a:br>
              <a:rPr kumimoji="0" lang="en-US" altLang="en-US" sz="1200" i="0" u="none" strike="noStrike" cap="none" normalizeH="0" baseline="0" dirty="0">
                <a:ln>
                  <a:noFill/>
                </a:ln>
                <a:solidFill>
                  <a:srgbClr val="000000"/>
                </a:solidFill>
                <a:effectLst/>
              </a:rPr>
            </a:br>
            <a:endParaRPr kumimoji="0" lang="en-US" altLang="en-US" sz="120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ts val="700"/>
              </a:spcAft>
              <a:buClrTx/>
              <a:buSzTx/>
              <a:buFontTx/>
              <a:buNone/>
              <a:tabLst>
                <a:tab pos="1941513" algn="l"/>
              </a:tabLst>
            </a:pPr>
            <a:r>
              <a:rPr kumimoji="0" lang="en-US" altLang="en-US" sz="1200" i="0" u="none" strike="noStrike" cap="none" normalizeH="0" baseline="0" dirty="0">
                <a:ln>
                  <a:noFill/>
                </a:ln>
                <a:solidFill>
                  <a:srgbClr val="000000"/>
                </a:solidFill>
                <a:effectLst/>
              </a:rPr>
              <a:t>[2008-2018]</a:t>
            </a:r>
          </a:p>
          <a:p>
            <a:pPr marL="0" marR="0" lvl="0" indent="0" algn="l" defTabSz="914400" rtl="0" eaLnBrk="0" fontAlgn="base" latinLnBrk="0" hangingPunct="0">
              <a:lnSpc>
                <a:spcPct val="100000"/>
              </a:lnSpc>
              <a:spcBef>
                <a:spcPct val="0"/>
              </a:spcBef>
              <a:spcAft>
                <a:spcPts val="700"/>
              </a:spcAft>
              <a:buClrTx/>
              <a:buSzTx/>
              <a:buFontTx/>
              <a:buNone/>
              <a:tabLst>
                <a:tab pos="1941513" algn="l"/>
              </a:tabLst>
            </a:pPr>
            <a:r>
              <a:rPr kumimoji="0" lang="en-US" altLang="en-US" sz="1200" i="0" u="none" strike="noStrike" cap="none" normalizeH="0" baseline="0" dirty="0">
                <a:ln>
                  <a:noFill/>
                </a:ln>
                <a:solidFill>
                  <a:srgbClr val="000000"/>
                </a:solidFill>
                <a:effectLst/>
              </a:rPr>
              <a:t>Change	-41.3%</a:t>
            </a:r>
            <a:br>
              <a:rPr kumimoji="0" lang="en-US" altLang="en-US" sz="1200" i="0" u="none" strike="noStrike" cap="none" normalizeH="0" baseline="0" dirty="0">
                <a:ln>
                  <a:noFill/>
                </a:ln>
                <a:solidFill>
                  <a:srgbClr val="000000"/>
                </a:solidFill>
                <a:effectLst/>
              </a:rPr>
            </a:br>
            <a:endParaRPr kumimoji="0" lang="en-US" altLang="en-US" sz="120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ts val="700"/>
              </a:spcAft>
              <a:buClrTx/>
              <a:buSzTx/>
              <a:buFontTx/>
              <a:buNone/>
              <a:tabLst>
                <a:tab pos="1941513" algn="l"/>
              </a:tabLst>
            </a:pPr>
            <a:r>
              <a:rPr kumimoji="0" lang="en-US" altLang="en-US" sz="1200" i="0" u="none" strike="noStrike" cap="none" normalizeH="0" baseline="0" dirty="0">
                <a:ln>
                  <a:noFill/>
                </a:ln>
                <a:solidFill>
                  <a:srgbClr val="000000"/>
                </a:solidFill>
                <a:effectLst/>
              </a:rPr>
              <a:t>Avg. Change/</a:t>
            </a:r>
            <a:r>
              <a:rPr kumimoji="0" lang="en-US" altLang="en-US" sz="1200" i="0" u="none" strike="noStrike" cap="none" normalizeH="0" baseline="0" dirty="0" err="1">
                <a:ln>
                  <a:noFill/>
                </a:ln>
                <a:solidFill>
                  <a:srgbClr val="000000"/>
                </a:solidFill>
                <a:effectLst/>
              </a:rPr>
              <a:t>yr</a:t>
            </a:r>
            <a:endParaRPr kumimoji="0" lang="en-US" altLang="en-US" sz="120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ts val="700"/>
              </a:spcAft>
              <a:buClrTx/>
              <a:buSzTx/>
              <a:buFontTx/>
              <a:buNone/>
              <a:tabLst>
                <a:tab pos="1941513" algn="l"/>
              </a:tabLst>
            </a:pPr>
            <a:r>
              <a:rPr kumimoji="0" lang="en-US" altLang="en-US" sz="1200" i="0" u="none" strike="noStrike" cap="none" normalizeH="0" baseline="0" dirty="0">
                <a:ln>
                  <a:noFill/>
                </a:ln>
                <a:solidFill>
                  <a:srgbClr val="000000"/>
                </a:solidFill>
                <a:effectLst/>
              </a:rPr>
              <a:t>['02-'18]	 -4.5%</a:t>
            </a:r>
          </a:p>
          <a:p>
            <a:pPr marL="0" marR="0" lvl="0" indent="0" algn="l" defTabSz="914400" rtl="0" eaLnBrk="0" fontAlgn="base" latinLnBrk="0" hangingPunct="0">
              <a:lnSpc>
                <a:spcPct val="100000"/>
              </a:lnSpc>
              <a:spcBef>
                <a:spcPct val="0"/>
              </a:spcBef>
              <a:spcAft>
                <a:spcPts val="700"/>
              </a:spcAft>
              <a:buClrTx/>
              <a:buSzTx/>
              <a:buFontTx/>
              <a:buNone/>
              <a:tabLst>
                <a:tab pos="1941513" algn="l"/>
              </a:tabLst>
            </a:pPr>
            <a:r>
              <a:rPr lang="en-US" altLang="en-US" sz="1200" dirty="0">
                <a:solidFill>
                  <a:srgbClr val="000000"/>
                </a:solidFill>
              </a:rPr>
              <a:t>[</a:t>
            </a:r>
            <a:r>
              <a:rPr kumimoji="0" lang="en-US" altLang="en-US" sz="1200" i="0" u="none" strike="noStrike" cap="none" normalizeH="0" baseline="0" dirty="0">
                <a:ln>
                  <a:noFill/>
                </a:ln>
                <a:solidFill>
                  <a:srgbClr val="000000"/>
                </a:solidFill>
                <a:effectLst/>
              </a:rPr>
              <a:t>08-'18]	 -4.3%</a:t>
            </a:r>
            <a:endParaRPr kumimoji="0" lang="en-US" altLang="en-US" sz="1200" i="0" u="none" strike="noStrike" cap="none" normalizeH="0" baseline="0" dirty="0">
              <a:ln>
                <a:noFill/>
              </a:ln>
              <a:solidFill>
                <a:schemeClr val="tx1"/>
              </a:solidFill>
              <a:effectLst/>
            </a:endParaRPr>
          </a:p>
        </p:txBody>
      </p:sp>
      <p:sp>
        <p:nvSpPr>
          <p:cNvPr id="4" name="Text Box 4"/>
          <p:cNvSpPr txBox="1">
            <a:spLocks noChangeArrowheads="1"/>
          </p:cNvSpPr>
          <p:nvPr/>
        </p:nvSpPr>
        <p:spPr bwMode="auto">
          <a:xfrm>
            <a:off x="1504156" y="4547432"/>
            <a:ext cx="6091238" cy="412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595959"/>
                </a:solidFill>
                <a:effectLst/>
                <a:latin typeface="+mj-lt"/>
              </a:rPr>
              <a:t>Crawford County Census Data</a:t>
            </a:r>
            <a:endParaRPr kumimoji="0" lang="en-US" altLang="en-US" sz="1400" b="0" i="0" u="none" strike="noStrike" cap="none" normalizeH="0" baseline="0" dirty="0">
              <a:ln>
                <a:noFill/>
              </a:ln>
              <a:solidFill>
                <a:schemeClr val="tx1"/>
              </a:solidFill>
              <a:effectLst/>
              <a:latin typeface="+mj-lt"/>
            </a:endParaRPr>
          </a:p>
        </p:txBody>
      </p:sp>
      <p:sp>
        <p:nvSpPr>
          <p:cNvPr id="5" name="Control 5"/>
          <p:cNvSpPr>
            <a:spLocks noChangeArrowheads="1" noChangeShapeType="1"/>
          </p:cNvSpPr>
          <p:nvPr/>
        </p:nvSpPr>
        <p:spPr bwMode="auto">
          <a:xfrm>
            <a:off x="1504156" y="4916395"/>
            <a:ext cx="6091238" cy="17145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defTabSz="914400" eaLnBrk="0" fontAlgn="base" hangingPunct="0">
              <a:spcBef>
                <a:spcPct val="0"/>
              </a:spcBef>
              <a:spcAft>
                <a:spcPts val="700"/>
              </a:spcAft>
              <a:tabLst>
                <a:tab pos="1828800" algn="l"/>
                <a:tab pos="3200400" algn="l"/>
                <a:tab pos="4572000" algn="l"/>
                <a:tab pos="5715000" algn="l"/>
              </a:tabLst>
            </a:pPr>
            <a:r>
              <a:rPr kumimoji="0" lang="en-US" altLang="en-US" sz="1200" b="1" i="0" u="sng" strike="noStrike" cap="none" normalizeH="0" baseline="0" dirty="0">
                <a:ln>
                  <a:noFill/>
                </a:ln>
                <a:solidFill>
                  <a:srgbClr val="000000"/>
                </a:solidFill>
                <a:effectLst/>
              </a:rPr>
              <a:t>Location</a:t>
            </a:r>
            <a:r>
              <a:rPr kumimoji="0" lang="en-US" altLang="en-US" sz="1200" b="1" i="0" strike="noStrike" cap="none" normalizeH="0" baseline="0" dirty="0">
                <a:ln>
                  <a:noFill/>
                </a:ln>
                <a:solidFill>
                  <a:srgbClr val="000000"/>
                </a:solidFill>
                <a:effectLst/>
              </a:rPr>
              <a:t>	</a:t>
            </a:r>
            <a:r>
              <a:rPr kumimoji="0" lang="en-US" altLang="en-US" sz="1200" b="1" i="0" u="sng" strike="noStrike" cap="none" normalizeH="0" baseline="0" dirty="0">
                <a:ln>
                  <a:noFill/>
                </a:ln>
                <a:solidFill>
                  <a:srgbClr val="000000"/>
                </a:solidFill>
                <a:effectLst/>
              </a:rPr>
              <a:t>2000</a:t>
            </a:r>
            <a:r>
              <a:rPr kumimoji="0" lang="en-US" altLang="en-US" sz="1200" b="1" i="0" strike="noStrike" cap="none" normalizeH="0" baseline="0" dirty="0">
                <a:ln>
                  <a:noFill/>
                </a:ln>
                <a:solidFill>
                  <a:srgbClr val="000000"/>
                </a:solidFill>
                <a:effectLst/>
              </a:rPr>
              <a:t>	</a:t>
            </a:r>
            <a:r>
              <a:rPr lang="en-US" altLang="en-US" sz="1200" b="1" u="sng" dirty="0">
                <a:solidFill>
                  <a:srgbClr val="000000"/>
                </a:solidFill>
              </a:rPr>
              <a:t>2010</a:t>
            </a:r>
            <a:r>
              <a:rPr lang="en-US" altLang="en-US" sz="1200" b="1" dirty="0">
                <a:solidFill>
                  <a:srgbClr val="000000"/>
                </a:solidFill>
              </a:rPr>
              <a:t>	</a:t>
            </a:r>
            <a:r>
              <a:rPr lang="en-US" altLang="en-US" sz="1200" b="1" u="sng" dirty="0">
                <a:solidFill>
                  <a:srgbClr val="000000"/>
                </a:solidFill>
              </a:rPr>
              <a:t>2017</a:t>
            </a:r>
            <a:endParaRPr kumimoji="0" lang="en-US" altLang="en-US" sz="1200" b="1" i="0" u="sng" strike="noStrike" cap="none" normalizeH="0" baseline="0" dirty="0">
              <a:ln>
                <a:noFill/>
              </a:ln>
              <a:solidFill>
                <a:srgbClr val="000000"/>
              </a:solidFill>
              <a:effectLst/>
            </a:endParaRPr>
          </a:p>
          <a:p>
            <a:pPr marL="0" marR="0" lvl="0" indent="0" defTabSz="914400" rtl="0" eaLnBrk="0" fontAlgn="base" latinLnBrk="0" hangingPunct="0">
              <a:lnSpc>
                <a:spcPct val="100000"/>
              </a:lnSpc>
              <a:spcBef>
                <a:spcPct val="0"/>
              </a:spcBef>
              <a:spcAft>
                <a:spcPts val="700"/>
              </a:spcAft>
              <a:buClrTx/>
              <a:buSzTx/>
              <a:buFontTx/>
              <a:buNone/>
              <a:tabLst>
                <a:tab pos="1828800" algn="l"/>
                <a:tab pos="3200400" algn="l"/>
                <a:tab pos="4572000" algn="l"/>
                <a:tab pos="5715000" algn="l"/>
              </a:tabLst>
            </a:pPr>
            <a:r>
              <a:rPr kumimoji="0" lang="en-US" altLang="en-US" sz="1200" b="0" i="0" u="none" strike="noStrike" cap="none" normalizeH="0" baseline="0" dirty="0">
                <a:ln>
                  <a:noFill/>
                </a:ln>
                <a:solidFill>
                  <a:srgbClr val="000000"/>
                </a:solidFill>
                <a:effectLst/>
              </a:rPr>
              <a:t>Meadville City	13,685	13,388</a:t>
            </a:r>
          </a:p>
          <a:p>
            <a:pPr marL="0" marR="0" lvl="0" indent="0" defTabSz="914400" rtl="0" eaLnBrk="0" fontAlgn="base" latinLnBrk="0" hangingPunct="0">
              <a:lnSpc>
                <a:spcPct val="100000"/>
              </a:lnSpc>
              <a:spcBef>
                <a:spcPct val="0"/>
              </a:spcBef>
              <a:spcAft>
                <a:spcPts val="700"/>
              </a:spcAft>
              <a:buClrTx/>
              <a:buSzTx/>
              <a:buFontTx/>
              <a:buNone/>
              <a:tabLst>
                <a:tab pos="1828800" algn="l"/>
                <a:tab pos="3200400" algn="l"/>
                <a:tab pos="4572000" algn="l"/>
                <a:tab pos="5715000" algn="l"/>
              </a:tabLst>
            </a:pPr>
            <a:r>
              <a:rPr kumimoji="0" lang="en-US" altLang="en-US" sz="1200" b="0" i="0" u="none" strike="noStrike" cap="none" normalizeH="0" baseline="0" dirty="0">
                <a:ln>
                  <a:noFill/>
                </a:ln>
                <a:solidFill>
                  <a:srgbClr val="000000"/>
                </a:solidFill>
                <a:effectLst/>
              </a:rPr>
              <a:t>Vernon </a:t>
            </a:r>
            <a:r>
              <a:rPr kumimoji="0" lang="en-US" altLang="en-US" sz="1200" b="0" i="0" u="none" strike="noStrike" cap="none" normalizeH="0" baseline="0" dirty="0" err="1">
                <a:ln>
                  <a:noFill/>
                </a:ln>
                <a:solidFill>
                  <a:srgbClr val="000000"/>
                </a:solidFill>
                <a:effectLst/>
              </a:rPr>
              <a:t>Twp</a:t>
            </a:r>
            <a:r>
              <a:rPr kumimoji="0" lang="en-US" altLang="en-US" sz="1200" b="0" i="0" u="none" strike="noStrike" cap="none" normalizeH="0" baseline="0" dirty="0">
                <a:ln>
                  <a:noFill/>
                </a:ln>
                <a:solidFill>
                  <a:srgbClr val="000000"/>
                </a:solidFill>
                <a:effectLst/>
              </a:rPr>
              <a:t>	5,449	5,630</a:t>
            </a:r>
          </a:p>
          <a:p>
            <a:pPr marL="0" marR="0" lvl="0" indent="0" defTabSz="914400" rtl="0" eaLnBrk="0" fontAlgn="base" latinLnBrk="0" hangingPunct="0">
              <a:lnSpc>
                <a:spcPct val="100000"/>
              </a:lnSpc>
              <a:spcBef>
                <a:spcPct val="0"/>
              </a:spcBef>
              <a:spcAft>
                <a:spcPts val="700"/>
              </a:spcAft>
              <a:buClrTx/>
              <a:buSzTx/>
              <a:buFontTx/>
              <a:buNone/>
              <a:tabLst>
                <a:tab pos="1828800" algn="l"/>
                <a:tab pos="3200400" algn="l"/>
                <a:tab pos="4572000" algn="l"/>
                <a:tab pos="5715000" algn="l"/>
              </a:tabLst>
            </a:pPr>
            <a:r>
              <a:rPr kumimoji="0" lang="en-US" altLang="en-US" sz="1200" b="0" i="0" u="none" strike="noStrike" cap="none" normalizeH="0" baseline="0" dirty="0">
                <a:ln>
                  <a:noFill/>
                </a:ln>
                <a:solidFill>
                  <a:srgbClr val="000000"/>
                </a:solidFill>
                <a:effectLst/>
              </a:rPr>
              <a:t>West Mead </a:t>
            </a:r>
            <a:r>
              <a:rPr kumimoji="0" lang="en-US" altLang="en-US" sz="1200" b="0" i="0" u="none" strike="noStrike" cap="none" normalizeH="0" baseline="0" dirty="0" err="1">
                <a:ln>
                  <a:noFill/>
                </a:ln>
                <a:solidFill>
                  <a:srgbClr val="000000"/>
                </a:solidFill>
                <a:effectLst/>
              </a:rPr>
              <a:t>Twp</a:t>
            </a:r>
            <a:r>
              <a:rPr kumimoji="0" lang="en-US" altLang="en-US" sz="1200" b="0" i="0" u="none" strike="noStrike" cap="none" normalizeH="0" baseline="0" dirty="0">
                <a:ln>
                  <a:noFill/>
                </a:ln>
                <a:solidFill>
                  <a:srgbClr val="000000"/>
                </a:solidFill>
                <a:effectLst/>
              </a:rPr>
              <a:t>	5,227	5,249</a:t>
            </a:r>
          </a:p>
          <a:p>
            <a:pPr defTabSz="914400" eaLnBrk="0" fontAlgn="base" hangingPunct="0">
              <a:spcBef>
                <a:spcPct val="0"/>
              </a:spcBef>
              <a:spcAft>
                <a:spcPts val="700"/>
              </a:spcAft>
              <a:tabLst>
                <a:tab pos="1828800" algn="l"/>
                <a:tab pos="3200400" algn="l"/>
                <a:tab pos="4572000" algn="l"/>
                <a:tab pos="5486400" algn="l"/>
              </a:tabLst>
            </a:pPr>
            <a:r>
              <a:rPr lang="en-US" altLang="en-US" sz="1200" i="1" dirty="0">
                <a:solidFill>
                  <a:srgbClr val="000000"/>
                </a:solidFill>
              </a:rPr>
              <a:t>Crawford County	90,348		86,159	</a:t>
            </a:r>
            <a:r>
              <a:rPr lang="en-US" altLang="en-US" sz="1200" b="1" i="1" dirty="0">
                <a:solidFill>
                  <a:srgbClr val="000000"/>
                </a:solidFill>
              </a:rPr>
              <a:t>-4.64%</a:t>
            </a:r>
            <a:endParaRPr lang="en-US" altLang="en-US" sz="1200" i="1" dirty="0"/>
          </a:p>
          <a:p>
            <a:pPr lvl="0" defTabSz="914400" eaLnBrk="0" fontAlgn="base" hangingPunct="0">
              <a:spcBef>
                <a:spcPct val="0"/>
              </a:spcBef>
              <a:spcAft>
                <a:spcPts val="700"/>
              </a:spcAft>
              <a:tabLst>
                <a:tab pos="1828800" algn="l"/>
                <a:tab pos="3200400" algn="l"/>
                <a:tab pos="4572000" algn="l"/>
                <a:tab pos="5486400" algn="l"/>
              </a:tabLst>
            </a:pPr>
            <a:r>
              <a:rPr kumimoji="0" lang="en-US" altLang="en-US" sz="1200" b="1" i="0" u="none" strike="noStrike" cap="none" normalizeH="0" baseline="0" dirty="0">
                <a:ln>
                  <a:noFill/>
                </a:ln>
                <a:solidFill>
                  <a:srgbClr val="000000"/>
                </a:solidFill>
                <a:effectLst/>
              </a:rPr>
              <a:t>Total </a:t>
            </a:r>
            <a:r>
              <a:rPr lang="en-US" altLang="en-US" sz="1200" b="1" dirty="0">
                <a:solidFill>
                  <a:srgbClr val="000000"/>
                </a:solidFill>
              </a:rPr>
              <a:t>(2000-10) </a:t>
            </a:r>
            <a:r>
              <a:rPr kumimoji="0" lang="en-US" altLang="en-US" sz="1200" b="1" i="0" u="none" strike="noStrike" cap="none" normalizeH="0" baseline="0" dirty="0">
                <a:ln>
                  <a:noFill/>
                </a:ln>
                <a:solidFill>
                  <a:srgbClr val="000000"/>
                </a:solidFill>
                <a:effectLst/>
              </a:rPr>
              <a:t>	24,361	24,267	</a:t>
            </a:r>
            <a:r>
              <a:rPr lang="en-US" altLang="en-US" sz="1200" b="1" dirty="0">
                <a:solidFill>
                  <a:srgbClr val="000000"/>
                </a:solidFill>
              </a:rPr>
              <a:t>	</a:t>
            </a:r>
            <a:r>
              <a:rPr kumimoji="0" lang="en-US" altLang="en-US" sz="1200" b="1" i="0" u="none" strike="noStrike" cap="none" normalizeH="0" baseline="0" dirty="0">
                <a:ln>
                  <a:noFill/>
                </a:ln>
                <a:solidFill>
                  <a:srgbClr val="000000"/>
                </a:solidFill>
                <a:effectLst/>
              </a:rPr>
              <a:t>-0.39%</a:t>
            </a:r>
          </a:p>
        </p:txBody>
      </p:sp>
      <p:pic>
        <p:nvPicPr>
          <p:cNvPr id="1030" name="Picture 6" descr="Atten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741" y="940054"/>
            <a:ext cx="5956723" cy="33509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4"/>
          <p:cNvSpPr txBox="1">
            <a:spLocks noChangeArrowheads="1"/>
          </p:cNvSpPr>
          <p:nvPr/>
        </p:nvSpPr>
        <p:spPr bwMode="auto">
          <a:xfrm>
            <a:off x="523875" y="940054"/>
            <a:ext cx="2420189" cy="412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595959"/>
                </a:solidFill>
                <a:effectLst/>
                <a:latin typeface="+mj-lt"/>
              </a:rPr>
              <a:t>Mass Attendance Data</a:t>
            </a:r>
            <a:endParaRPr kumimoji="0" lang="en-US" altLang="en-US"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9008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Our Facts</a:t>
            </a:r>
          </a:p>
        </p:txBody>
      </p:sp>
      <p:sp>
        <p:nvSpPr>
          <p:cNvPr id="5" name="Content Placeholder 4"/>
          <p:cNvSpPr>
            <a:spLocks noGrp="1"/>
          </p:cNvSpPr>
          <p:nvPr>
            <p:ph idx="1"/>
          </p:nvPr>
        </p:nvSpPr>
        <p:spPr/>
        <p:txBody>
          <a:bodyPr>
            <a:normAutofit/>
          </a:bodyPr>
          <a:lstStyle/>
          <a:p>
            <a:pPr marL="457200" indent="-457200"/>
            <a:r>
              <a:rPr lang="en-US" sz="2800" dirty="0"/>
              <a:t>Attendance is declining by 4.5% each year; </a:t>
            </a:r>
            <a:r>
              <a:rPr lang="en-US" sz="2800" dirty="0">
                <a:solidFill>
                  <a:schemeClr val="accent4">
                    <a:lumMod val="60000"/>
                    <a:lumOff val="40000"/>
                  </a:schemeClr>
                </a:solidFill>
              </a:rPr>
              <a:t>down 53.2% since 2002</a:t>
            </a:r>
          </a:p>
          <a:p>
            <a:pPr marL="457200" indent="-457200"/>
            <a:r>
              <a:rPr lang="en-US" sz="2800" dirty="0"/>
              <a:t>Offertory is not keeping up with expenses.</a:t>
            </a:r>
          </a:p>
          <a:p>
            <a:pPr marL="457200" indent="-457200"/>
            <a:r>
              <a:rPr lang="en-US" sz="2800" dirty="0"/>
              <a:t>Our population is aging; most parishioners are age 70-79.</a:t>
            </a:r>
          </a:p>
          <a:p>
            <a:pPr marL="457200" indent="-457200"/>
            <a:r>
              <a:rPr lang="en-US" sz="2800" dirty="0"/>
              <a:t>Survey results</a:t>
            </a:r>
          </a:p>
        </p:txBody>
      </p:sp>
    </p:spTree>
    <p:extLst>
      <p:ext uri="{BB962C8B-B14F-4D97-AF65-F5344CB8AC3E}">
        <p14:creationId xmlns:p14="http://schemas.microsoft.com/office/powerpoint/2010/main" val="63986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88962" y="357187"/>
            <a:ext cx="8812213" cy="1071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400" b="0" i="0" strike="noStrike" cap="none" normalizeH="0" baseline="0" dirty="0">
                <a:ln>
                  <a:noFill/>
                </a:ln>
                <a:solidFill>
                  <a:srgbClr val="13A3B6"/>
                </a:solidFill>
                <a:effectLst/>
                <a:latin typeface="+mj-lt"/>
              </a:rPr>
              <a:t>Offertory and Operating Expenses</a:t>
            </a:r>
            <a:endParaRPr kumimoji="0" lang="en-US" altLang="en-US" sz="4400" b="0" i="0" strike="noStrike" cap="none" normalizeH="0" baseline="0" dirty="0">
              <a:ln>
                <a:noFill/>
              </a:ln>
              <a:solidFill>
                <a:schemeClr val="tx1"/>
              </a:solidFill>
              <a:effectLst/>
              <a:latin typeface="+mj-lt"/>
            </a:endParaRPr>
          </a:p>
        </p:txBody>
      </p:sp>
      <p:pic>
        <p:nvPicPr>
          <p:cNvPr id="2051" name="Picture 3" descr="Sl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16" y="1428750"/>
            <a:ext cx="8261386" cy="4648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80501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Giving</a:t>
            </a:r>
          </a:p>
        </p:txBody>
      </p:sp>
      <p:sp>
        <p:nvSpPr>
          <p:cNvPr id="3" name="Content Placeholder 2"/>
          <p:cNvSpPr>
            <a:spLocks noGrp="1"/>
          </p:cNvSpPr>
          <p:nvPr>
            <p:ph idx="1"/>
          </p:nvPr>
        </p:nvSpPr>
        <p:spPr>
          <a:xfrm>
            <a:off x="677334" y="1695450"/>
            <a:ext cx="8596668" cy="4345913"/>
          </a:xfrm>
        </p:spPr>
        <p:txBody>
          <a:bodyPr>
            <a:noAutofit/>
          </a:bodyPr>
          <a:lstStyle/>
          <a:p>
            <a:pPr marL="457200" indent="-457200"/>
            <a:r>
              <a:rPr lang="en-US" sz="2800" dirty="0"/>
              <a:t>Weekly Envelope Average per household</a:t>
            </a:r>
          </a:p>
          <a:p>
            <a:pPr marL="914400" lvl="1" indent="-457200"/>
            <a:r>
              <a:rPr lang="en-US" sz="2200" dirty="0"/>
              <a:t>2015-$18.27 per week</a:t>
            </a:r>
          </a:p>
          <a:p>
            <a:pPr marL="914400" lvl="1" indent="-457200"/>
            <a:r>
              <a:rPr lang="en-US" sz="2200" dirty="0"/>
              <a:t>2019-$18.80 per week</a:t>
            </a:r>
          </a:p>
          <a:p>
            <a:pPr marL="1371600" lvl="2" indent="-457200"/>
            <a:r>
              <a:rPr lang="en-US" sz="2000" dirty="0"/>
              <a:t>Change +3%</a:t>
            </a:r>
          </a:p>
          <a:p>
            <a:pPr lvl="2"/>
            <a:endParaRPr lang="en-US" sz="2000" dirty="0"/>
          </a:p>
          <a:p>
            <a:pPr marL="457200" indent="-457200"/>
            <a:r>
              <a:rPr lang="en-US" sz="2800" dirty="0"/>
              <a:t>Annual Average Household Giving</a:t>
            </a:r>
          </a:p>
          <a:p>
            <a:pPr marL="914400" lvl="1" indent="-457200"/>
            <a:r>
              <a:rPr lang="en-US" sz="2200" dirty="0"/>
              <a:t>2015-$950 per year</a:t>
            </a:r>
          </a:p>
          <a:p>
            <a:pPr marL="914400" lvl="1" indent="-457200"/>
            <a:r>
              <a:rPr lang="en-US" sz="2200" dirty="0"/>
              <a:t>2019-$978 per year</a:t>
            </a:r>
          </a:p>
          <a:p>
            <a:pPr marL="1371600" lvl="2" indent="-457200"/>
            <a:r>
              <a:rPr lang="en-US" sz="2000" dirty="0"/>
              <a:t>Change +2.9%</a:t>
            </a:r>
          </a:p>
        </p:txBody>
      </p:sp>
    </p:spTree>
    <p:extLst>
      <p:ext uri="{BB962C8B-B14F-4D97-AF65-F5344CB8AC3E}">
        <p14:creationId xmlns:p14="http://schemas.microsoft.com/office/powerpoint/2010/main" val="30628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Age Distribution</a:t>
            </a:r>
          </a:p>
        </p:txBody>
      </p:sp>
      <p:pic>
        <p:nvPicPr>
          <p:cNvPr id="3074" name="Picture 2" descr="Age 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7" y="2217737"/>
            <a:ext cx="6994526" cy="393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66928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Households Registered</a:t>
            </a:r>
          </a:p>
        </p:txBody>
      </p:sp>
      <p:sp>
        <p:nvSpPr>
          <p:cNvPr id="3" name="Content Placeholder 2"/>
          <p:cNvSpPr>
            <a:spLocks noGrp="1"/>
          </p:cNvSpPr>
          <p:nvPr>
            <p:ph idx="1"/>
          </p:nvPr>
        </p:nvSpPr>
        <p:spPr/>
        <p:txBody>
          <a:bodyPr/>
          <a:lstStyle/>
          <a:p>
            <a:pPr marL="457200" indent="-457200"/>
            <a:r>
              <a:rPr lang="en-US" sz="2600" dirty="0"/>
              <a:t>2015 Registered Households 1,463 (members-3,692)</a:t>
            </a:r>
          </a:p>
          <a:p>
            <a:pPr marL="457200" indent="-457200"/>
            <a:r>
              <a:rPr lang="en-US" sz="2600" dirty="0"/>
              <a:t>2019 Registered Households 1,377 (members -2,867)</a:t>
            </a:r>
          </a:p>
          <a:p>
            <a:pPr marL="914400" lvl="1" indent="-457200"/>
            <a:r>
              <a:rPr lang="en-US" sz="2200" dirty="0"/>
              <a:t>Change in Households -6% (members -22%)</a:t>
            </a:r>
          </a:p>
        </p:txBody>
      </p:sp>
    </p:spTree>
    <p:extLst>
      <p:ext uri="{BB962C8B-B14F-4D97-AF65-F5344CB8AC3E}">
        <p14:creationId xmlns:p14="http://schemas.microsoft.com/office/powerpoint/2010/main" val="8468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Sacramental Statistics</a:t>
            </a:r>
          </a:p>
        </p:txBody>
      </p:sp>
      <p:sp>
        <p:nvSpPr>
          <p:cNvPr id="3" name="Content Placeholder 2"/>
          <p:cNvSpPr>
            <a:spLocks noGrp="1"/>
          </p:cNvSpPr>
          <p:nvPr>
            <p:ph idx="1"/>
          </p:nvPr>
        </p:nvSpPr>
        <p:spPr/>
        <p:txBody>
          <a:bodyPr>
            <a:normAutofit/>
          </a:bodyPr>
          <a:lstStyle/>
          <a:p>
            <a:pPr marL="457200" lvl="1" indent="0">
              <a:buNone/>
              <a:tabLst>
                <a:tab pos="4057650" algn="l"/>
                <a:tab pos="6400800" algn="l"/>
              </a:tabLst>
            </a:pPr>
            <a:r>
              <a:rPr lang="en-US" sz="2800" dirty="0"/>
              <a:t>	</a:t>
            </a:r>
            <a:r>
              <a:rPr lang="en-US" sz="3200" b="1" u="sng" dirty="0"/>
              <a:t>2015</a:t>
            </a:r>
            <a:r>
              <a:rPr lang="en-US" sz="3200" b="1" dirty="0"/>
              <a:t>	</a:t>
            </a:r>
            <a:r>
              <a:rPr lang="en-US" sz="3200" b="1" u="sng" dirty="0"/>
              <a:t>2019</a:t>
            </a:r>
            <a:endParaRPr lang="en-US" sz="2800" b="1" u="sng" dirty="0"/>
          </a:p>
          <a:p>
            <a:pPr marL="914400" lvl="1" indent="-457200">
              <a:tabLst>
                <a:tab pos="4229100" algn="l"/>
                <a:tab pos="6572250" algn="l"/>
              </a:tabLst>
            </a:pPr>
            <a:r>
              <a:rPr lang="en-US" sz="2800" dirty="0"/>
              <a:t>Baptisms	29	24</a:t>
            </a:r>
          </a:p>
          <a:p>
            <a:pPr marL="914400" lvl="1" indent="-457200">
              <a:tabLst>
                <a:tab pos="4229100" algn="l"/>
                <a:tab pos="6572250" algn="l"/>
              </a:tabLst>
            </a:pPr>
            <a:r>
              <a:rPr lang="en-US" sz="2800" dirty="0"/>
              <a:t>First Communions	37	40</a:t>
            </a:r>
          </a:p>
          <a:p>
            <a:pPr marL="914400" lvl="1" indent="-457200">
              <a:tabLst>
                <a:tab pos="4229100" algn="l"/>
                <a:tab pos="6572250" algn="l"/>
              </a:tabLst>
            </a:pPr>
            <a:r>
              <a:rPr lang="en-US" sz="2800" dirty="0"/>
              <a:t>RCIA	 8	 5</a:t>
            </a:r>
          </a:p>
          <a:p>
            <a:pPr marL="914400" lvl="1" indent="-457200">
              <a:tabLst>
                <a:tab pos="4229100" algn="l"/>
                <a:tab pos="6572250" algn="l"/>
              </a:tabLst>
            </a:pPr>
            <a:r>
              <a:rPr lang="en-US" sz="2800" dirty="0"/>
              <a:t>Marriages	16	11</a:t>
            </a:r>
          </a:p>
          <a:p>
            <a:pPr marL="914400" lvl="1" indent="-457200">
              <a:tabLst>
                <a:tab pos="4229100" algn="l"/>
                <a:tab pos="6572250" algn="l"/>
              </a:tabLst>
            </a:pPr>
            <a:r>
              <a:rPr lang="en-US" sz="2800" dirty="0"/>
              <a:t>Deaths	83	63</a:t>
            </a:r>
          </a:p>
          <a:p>
            <a:pPr lvl="1">
              <a:tabLst>
                <a:tab pos="4057650" algn="l"/>
                <a:tab pos="6400800" algn="l"/>
              </a:tabLst>
            </a:pPr>
            <a:endParaRPr lang="en-US" sz="1400" dirty="0"/>
          </a:p>
        </p:txBody>
      </p:sp>
    </p:spTree>
    <p:extLst>
      <p:ext uri="{BB962C8B-B14F-4D97-AF65-F5344CB8AC3E}">
        <p14:creationId xmlns:p14="http://schemas.microsoft.com/office/powerpoint/2010/main" val="36853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Diocesan Statistics</a:t>
            </a:r>
          </a:p>
        </p:txBody>
      </p:sp>
      <p:sp>
        <p:nvSpPr>
          <p:cNvPr id="3" name="Content Placeholder 2"/>
          <p:cNvSpPr>
            <a:spLocks noGrp="1"/>
          </p:cNvSpPr>
          <p:nvPr>
            <p:ph idx="1"/>
          </p:nvPr>
        </p:nvSpPr>
        <p:spPr/>
        <p:txBody>
          <a:bodyPr/>
          <a:lstStyle/>
          <a:p>
            <a:pPr marL="457200" indent="-457200"/>
            <a:r>
              <a:rPr lang="en-US" sz="2800" dirty="0"/>
              <a:t>As of 2019 there are 97 parishes</a:t>
            </a:r>
          </a:p>
          <a:p>
            <a:pPr marL="457200" indent="-457200"/>
            <a:r>
              <a:rPr lang="en-US" sz="2800" dirty="0"/>
              <a:t>Number of Active Priests</a:t>
            </a:r>
          </a:p>
          <a:p>
            <a:pPr marL="914400" lvl="1" indent="-457200"/>
            <a:r>
              <a:rPr lang="en-US" sz="2200" dirty="0"/>
              <a:t>2015-121</a:t>
            </a:r>
          </a:p>
          <a:p>
            <a:pPr marL="914400" lvl="1" indent="-457200"/>
            <a:r>
              <a:rPr lang="en-US" sz="2200" dirty="0"/>
              <a:t>2019-about 110 (of which only 29 are under the age of 40)</a:t>
            </a:r>
          </a:p>
          <a:p>
            <a:pPr marL="914400" lvl="1" indent="-457200"/>
            <a:r>
              <a:rPr lang="en-US" sz="2200" dirty="0"/>
              <a:t>2025-projected total of 76</a:t>
            </a:r>
          </a:p>
          <a:p>
            <a:pPr marL="0" indent="0">
              <a:buNone/>
            </a:pPr>
            <a:endParaRPr lang="en-US" dirty="0"/>
          </a:p>
        </p:txBody>
      </p:sp>
    </p:spTree>
    <p:extLst>
      <p:ext uri="{BB962C8B-B14F-4D97-AF65-F5344CB8AC3E}">
        <p14:creationId xmlns:p14="http://schemas.microsoft.com/office/powerpoint/2010/main" val="14390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04816" cy="1320800"/>
          </a:xfrm>
        </p:spPr>
        <p:txBody>
          <a:bodyPr>
            <a:noAutofit/>
          </a:bodyPr>
          <a:lstStyle/>
          <a:p>
            <a:r>
              <a:rPr lang="en-US" sz="4800" dirty="0"/>
              <a:t>Significant Changes for Meadville</a:t>
            </a:r>
          </a:p>
        </p:txBody>
      </p:sp>
      <p:sp>
        <p:nvSpPr>
          <p:cNvPr id="3" name="Content Placeholder 2"/>
          <p:cNvSpPr>
            <a:spLocks noGrp="1"/>
          </p:cNvSpPr>
          <p:nvPr>
            <p:ph idx="1"/>
          </p:nvPr>
        </p:nvSpPr>
        <p:spPr>
          <a:xfrm>
            <a:off x="677334" y="2667000"/>
            <a:ext cx="8596668" cy="3374362"/>
          </a:xfrm>
        </p:spPr>
        <p:txBody>
          <a:bodyPr>
            <a:normAutofit/>
          </a:bodyPr>
          <a:lstStyle/>
          <a:p>
            <a:pPr marL="457200" indent="-457200"/>
            <a:r>
              <a:rPr lang="en-US" sz="2800" dirty="0"/>
              <a:t>2016 Catholic Community of Meadville Formed with:</a:t>
            </a:r>
          </a:p>
          <a:p>
            <a:pPr marL="914400" lvl="1" indent="-457200"/>
            <a:r>
              <a:rPr lang="en-US" sz="2200" dirty="0"/>
              <a:t>One Pastor and One Parochial Vicar</a:t>
            </a:r>
          </a:p>
          <a:p>
            <a:pPr marL="914400" lvl="1" indent="-457200"/>
            <a:r>
              <a:rPr lang="en-US" sz="2200" dirty="0"/>
              <a:t>One Pastoral Council</a:t>
            </a:r>
          </a:p>
          <a:p>
            <a:pPr marL="914400" lvl="1" indent="-457200"/>
            <a:r>
              <a:rPr lang="en-US" sz="2200" dirty="0"/>
              <a:t>One Finance Council</a:t>
            </a:r>
          </a:p>
        </p:txBody>
      </p:sp>
    </p:spTree>
    <p:extLst>
      <p:ext uri="{BB962C8B-B14F-4D97-AF65-F5344CB8AC3E}">
        <p14:creationId xmlns:p14="http://schemas.microsoft.com/office/powerpoint/2010/main" val="3640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Today’s Facts</a:t>
            </a:r>
          </a:p>
        </p:txBody>
      </p:sp>
      <p:sp>
        <p:nvSpPr>
          <p:cNvPr id="5" name="Content Placeholder 4"/>
          <p:cNvSpPr>
            <a:spLocks noGrp="1"/>
          </p:cNvSpPr>
          <p:nvPr>
            <p:ph idx="1"/>
          </p:nvPr>
        </p:nvSpPr>
        <p:spPr>
          <a:xfrm>
            <a:off x="677334" y="1509622"/>
            <a:ext cx="8596668" cy="4925683"/>
          </a:xfrm>
        </p:spPr>
        <p:txBody>
          <a:bodyPr>
            <a:normAutofit/>
          </a:bodyPr>
          <a:lstStyle/>
          <a:p>
            <a:r>
              <a:rPr lang="en-US" sz="2000" dirty="0"/>
              <a:t>Emotional needs</a:t>
            </a:r>
          </a:p>
          <a:p>
            <a:pPr lvl="1"/>
            <a:r>
              <a:rPr lang="en-US" sz="1800" dirty="0"/>
              <a:t>People are hurting.</a:t>
            </a:r>
          </a:p>
          <a:p>
            <a:pPr lvl="1"/>
            <a:r>
              <a:rPr lang="en-US" sz="1800" dirty="0"/>
              <a:t>Need to feel valued, heard, and loved.</a:t>
            </a:r>
          </a:p>
          <a:p>
            <a:r>
              <a:rPr lang="en-US" sz="2000" dirty="0"/>
              <a:t>Intellectual needs</a:t>
            </a:r>
          </a:p>
          <a:p>
            <a:pPr lvl="1"/>
            <a:r>
              <a:rPr lang="en-US" sz="1800" dirty="0"/>
              <a:t>A need to be understood and to understand.</a:t>
            </a:r>
          </a:p>
          <a:p>
            <a:pPr lvl="1"/>
            <a:r>
              <a:rPr lang="en-US" sz="1800" dirty="0"/>
              <a:t>A need to be challenged.</a:t>
            </a:r>
          </a:p>
          <a:p>
            <a:r>
              <a:rPr lang="en-US" sz="2000" dirty="0"/>
              <a:t>Relational Needs</a:t>
            </a:r>
          </a:p>
          <a:p>
            <a:pPr lvl="1"/>
            <a:r>
              <a:rPr lang="en-US" sz="1800" dirty="0"/>
              <a:t>The local church is essential for God’s people.</a:t>
            </a:r>
          </a:p>
          <a:p>
            <a:pPr lvl="1"/>
            <a:r>
              <a:rPr lang="en-US" sz="1800" dirty="0"/>
              <a:t>We must be attentive to the needs of shut-ins, widows, and single adults</a:t>
            </a:r>
          </a:p>
          <a:p>
            <a:r>
              <a:rPr lang="en-US" sz="2000" dirty="0"/>
              <a:t>Spiritual Needs</a:t>
            </a:r>
          </a:p>
          <a:p>
            <a:pPr lvl="1"/>
            <a:r>
              <a:rPr lang="en-US" sz="1800" dirty="0"/>
              <a:t>We have the answer to people’s spiritual needs.  But if their emotional, intellectual, and relational needs are not being met, will they hear us?</a:t>
            </a:r>
          </a:p>
        </p:txBody>
      </p:sp>
    </p:spTree>
    <p:extLst>
      <p:ext uri="{BB962C8B-B14F-4D97-AF65-F5344CB8AC3E}">
        <p14:creationId xmlns:p14="http://schemas.microsoft.com/office/powerpoint/2010/main" val="175827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How do we Plan to Face the Facts?</a:t>
            </a:r>
          </a:p>
        </p:txBody>
      </p:sp>
      <p:sp>
        <p:nvSpPr>
          <p:cNvPr id="3" name="Content Placeholder 2"/>
          <p:cNvSpPr>
            <a:spLocks noGrp="1"/>
          </p:cNvSpPr>
          <p:nvPr>
            <p:ph idx="1"/>
          </p:nvPr>
        </p:nvSpPr>
        <p:spPr>
          <a:xfrm>
            <a:off x="677334" y="2514600"/>
            <a:ext cx="8596668" cy="3526762"/>
          </a:xfrm>
        </p:spPr>
        <p:txBody>
          <a:bodyPr>
            <a:normAutofit/>
          </a:bodyPr>
          <a:lstStyle/>
          <a:p>
            <a:r>
              <a:rPr lang="en-US" sz="2800" dirty="0"/>
              <a:t>We must act </a:t>
            </a:r>
            <a:r>
              <a:rPr lang="en-US" sz="2800" i="1" dirty="0">
                <a:solidFill>
                  <a:schemeClr val="accent4">
                    <a:lumMod val="60000"/>
                    <a:lumOff val="40000"/>
                  </a:schemeClr>
                </a:solidFill>
              </a:rPr>
              <a:t>now</a:t>
            </a:r>
            <a:r>
              <a:rPr lang="en-US" sz="2800" dirty="0"/>
              <a:t> so we can do so with relative freedom.  Be proactive, not reactive.</a:t>
            </a:r>
          </a:p>
          <a:p>
            <a:r>
              <a:rPr lang="en-US" sz="2800" dirty="0"/>
              <a:t>We cannot just continue with what is comfortable and familiar until we and Catholic life in Meadville die.</a:t>
            </a:r>
          </a:p>
        </p:txBody>
      </p:sp>
    </p:spTree>
    <p:extLst>
      <p:ext uri="{BB962C8B-B14F-4D97-AF65-F5344CB8AC3E}">
        <p14:creationId xmlns:p14="http://schemas.microsoft.com/office/powerpoint/2010/main" val="41483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must bring together all of our strengths.</a:t>
            </a:r>
          </a:p>
        </p:txBody>
      </p:sp>
      <p:sp>
        <p:nvSpPr>
          <p:cNvPr id="3" name="Content Placeholder 2"/>
          <p:cNvSpPr>
            <a:spLocks noGrp="1"/>
          </p:cNvSpPr>
          <p:nvPr>
            <p:ph idx="1"/>
          </p:nvPr>
        </p:nvSpPr>
        <p:spPr/>
        <p:txBody>
          <a:bodyPr/>
          <a:lstStyle/>
          <a:p>
            <a:r>
              <a:rPr lang="en-US" dirty="0"/>
              <a:t>3 pieces of a puzzle.  Without </a:t>
            </a:r>
            <a:r>
              <a:rPr lang="en-US" dirty="0">
                <a:solidFill>
                  <a:schemeClr val="accent4">
                    <a:lumMod val="60000"/>
                    <a:lumOff val="40000"/>
                  </a:schemeClr>
                </a:solidFill>
              </a:rPr>
              <a:t>your help </a:t>
            </a:r>
            <a:r>
              <a:rPr lang="en-US" dirty="0"/>
              <a:t>the picture will not be complete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31" y="2655093"/>
            <a:ext cx="6846094" cy="3774867"/>
          </a:xfrm>
          <a:prstGeom prst="rect">
            <a:avLst/>
          </a:prstGeom>
        </p:spPr>
      </p:pic>
    </p:spTree>
    <p:extLst>
      <p:ext uri="{BB962C8B-B14F-4D97-AF65-F5344CB8AC3E}">
        <p14:creationId xmlns:p14="http://schemas.microsoft.com/office/powerpoint/2010/main" val="4189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914400"/>
            <a:ext cx="7639050" cy="5146577"/>
          </a:xfrm>
        </p:spPr>
      </p:pic>
    </p:spTree>
    <p:extLst>
      <p:ext uri="{BB962C8B-B14F-4D97-AF65-F5344CB8AC3E}">
        <p14:creationId xmlns:p14="http://schemas.microsoft.com/office/powerpoint/2010/main" val="21264734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TotalTime>
  <Words>1438</Words>
  <Application>Microsoft Office PowerPoint</Application>
  <PresentationFormat>Widescreen</PresentationFormat>
  <Paragraphs>200</Paragraphs>
  <Slides>56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Kaushan Script</vt:lpstr>
      <vt:lpstr>Trebuchet MS</vt:lpstr>
      <vt:lpstr>Wingdings 3</vt:lpstr>
      <vt:lpstr>Facet</vt:lpstr>
      <vt:lpstr>“See I am doing something new!  Now it springs forth.  Can you not perceive it?”</vt:lpstr>
      <vt:lpstr>Pastoral Planning Prayer</vt:lpstr>
      <vt:lpstr>Changing Circumstances</vt:lpstr>
      <vt:lpstr>“What is our mission now?”</vt:lpstr>
      <vt:lpstr>Our Facts</vt:lpstr>
      <vt:lpstr>Today’s Facts</vt:lpstr>
      <vt:lpstr>How do we Plan to Face the Facts?</vt:lpstr>
      <vt:lpstr>We must bring together all of our strengths.</vt:lpstr>
      <vt:lpstr>PowerPoint Presentation</vt:lpstr>
      <vt:lpstr>Pastoral Planning Process for Catholic Community of Meadville</vt:lpstr>
      <vt:lpstr>Catholic Community of Meadville      </vt:lpstr>
      <vt:lpstr>Task Force</vt:lpstr>
      <vt:lpstr>Pastoral Planning Process</vt:lpstr>
      <vt:lpstr>Phases of Pastoral Planning</vt:lpstr>
      <vt:lpstr>Phases of Pastoral Planning</vt:lpstr>
      <vt:lpstr>Phases of Pastoral Planning</vt:lpstr>
      <vt:lpstr>Phases of Pastoral Planning</vt:lpstr>
      <vt:lpstr>Steps Tonight</vt:lpstr>
      <vt:lpstr>Catholic Community of Meadville Listening Session</vt:lpstr>
      <vt:lpstr>“The parish is where the Church lives.  Parishes are communities of faith, of action and of hope.  They are where the gospel is proclaimed and celebrated, where believers are formed and sent to renew the earth.  Parishes are the home of the Christian community; they are the heart of the Church.  Parishes are the place where God’s people meet Jesus in a word and sacrament and come in touch with the source of the Church’s life.”</vt:lpstr>
      <vt:lpstr>Guiding Vision:</vt:lpstr>
      <vt:lpstr>Listening Session</vt:lpstr>
      <vt:lpstr>What is your vision for the future?</vt:lpstr>
      <vt:lpstr>Why are we here? </vt:lpstr>
      <vt:lpstr>Parish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want to build on our solid foundation?</vt:lpstr>
      <vt:lpstr>Financial and Demographic Data</vt:lpstr>
      <vt:lpstr>PowerPoint Presentation</vt:lpstr>
      <vt:lpstr>PowerPoint Presentation</vt:lpstr>
      <vt:lpstr>Giving</vt:lpstr>
      <vt:lpstr>Age Distribution</vt:lpstr>
      <vt:lpstr>Households Registered</vt:lpstr>
      <vt:lpstr>Sacramental Statistics</vt:lpstr>
      <vt:lpstr>Diocesan Statistics</vt:lpstr>
      <vt:lpstr>Significant Changes for Meadville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I am doing something new!  Now it springs forth.  Can you not perceive it?”</dc:title>
  <dc:creator>Sarah Blood</dc:creator>
  <cp:lastModifiedBy>Fr. Jeff Lucas</cp:lastModifiedBy>
  <cp:revision>42</cp:revision>
  <dcterms:created xsi:type="dcterms:W3CDTF">2019-11-26T20:27:37Z</dcterms:created>
  <dcterms:modified xsi:type="dcterms:W3CDTF">2019-12-03T19:06:20Z</dcterms:modified>
</cp:coreProperties>
</file>